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6" r:id="rId9"/>
    <p:sldId id="269" r:id="rId10"/>
    <p:sldId id="263" r:id="rId11"/>
    <p:sldId id="267" r:id="rId12"/>
    <p:sldId id="268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66"/>
    <a:srgbClr val="30303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6EEBE-F795-A208-7CB7-2C8EEE86AC57}" v="1401" dt="2021-06-30T14:53:23.682"/>
    <p1510:client id="{13543DD0-5BBD-9D83-2F28-91C4F54CEE8E}" v="35" dt="2021-06-30T17:23:25.853"/>
    <p1510:client id="{24293B73-55A1-5FD0-72D4-928F9FE59DBC}" v="748" dt="2021-06-30T15:31:20.005"/>
    <p1510:client id="{42B950E6-DA98-41EC-432D-3C26281FA04D}" v="1126" dt="2021-06-30T16:42:01.863"/>
    <p1510:client id="{432D0F95-8633-9AA6-E39A-4FB75BDD9211}" v="2" dt="2021-06-30T14:53:46.129"/>
    <p1510:client id="{59C201CE-3CE9-9026-7910-DEF12A9A8FFC}" v="47" dt="2021-06-30T17:29:15.407"/>
    <p1510:client id="{80763CF5-593F-4B09-A011-927EA9ED3386}" v="809" dt="2021-06-30T10:35:52.457"/>
    <p1510:client id="{C9A57D90-993C-3DC2-E6E9-317C3DB52CDF}" v="1055" dt="2021-06-30T16:09:53.9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01-Jul-21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0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01-Jul-21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1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01-Jul-21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4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01-Jul-21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9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48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01-Jul-21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3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01-Jul-21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48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01-Jul-21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71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01-Jul-21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17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01-Jul-21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92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01-Jul-21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70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>
            <a:alpha val="8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01-Jul-21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576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2" descr="Text&#10;&#10;Description automatically generated">
            <a:extLst>
              <a:ext uri="{FF2B5EF4-FFF2-40B4-BE49-F238E27FC236}">
                <a16:creationId xmlns:a16="http://schemas.microsoft.com/office/drawing/2014/main" id="{C5C00C86-CFCC-4EA0-A0CB-DFCF61967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" y="5926641"/>
            <a:ext cx="3007576" cy="9334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16E2E11-A88A-4504-87D0-500214FAA919}"/>
              </a:ext>
            </a:extLst>
          </p:cNvPr>
          <p:cNvSpPr txBox="1"/>
          <p:nvPr/>
        </p:nvSpPr>
        <p:spPr>
          <a:xfrm>
            <a:off x="4724400" y="19886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ZAVRŠNI RAD br. </a:t>
            </a:r>
            <a:r>
              <a:rPr lang="en-US">
                <a:latin typeface="Arial"/>
                <a:ea typeface="+mn-lt"/>
                <a:cs typeface="Arial"/>
              </a:rPr>
              <a:t>311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A6D80D-3959-461B-8CEC-DCFB5449A717}"/>
              </a:ext>
            </a:extLst>
          </p:cNvPr>
          <p:cNvSpPr txBox="1"/>
          <p:nvPr/>
        </p:nvSpPr>
        <p:spPr>
          <a:xfrm>
            <a:off x="1521909" y="1624129"/>
            <a:ext cx="9164443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err="1">
                <a:latin typeface="Arial"/>
                <a:ea typeface="+mn-lt"/>
                <a:cs typeface="Arial"/>
              </a:rPr>
              <a:t>Evolucija</a:t>
            </a:r>
            <a:r>
              <a:rPr lang="en-US" sz="4800" b="1">
                <a:latin typeface="Arial"/>
                <a:ea typeface="+mn-lt"/>
                <a:cs typeface="Arial"/>
              </a:rPr>
              <a:t> </a:t>
            </a:r>
            <a:r>
              <a:rPr lang="en-US" sz="4800" b="1" err="1">
                <a:latin typeface="Arial"/>
                <a:ea typeface="+mn-lt"/>
                <a:cs typeface="Arial"/>
              </a:rPr>
              <a:t>kretanja</a:t>
            </a:r>
            <a:r>
              <a:rPr lang="en-US" sz="4800" b="1">
                <a:latin typeface="Arial"/>
                <a:ea typeface="+mn-lt"/>
                <a:cs typeface="Arial"/>
              </a:rPr>
              <a:t> </a:t>
            </a:r>
            <a:r>
              <a:rPr lang="en-US" sz="4800" b="1" err="1">
                <a:latin typeface="Arial"/>
                <a:ea typeface="+mn-lt"/>
                <a:cs typeface="Arial"/>
              </a:rPr>
              <a:t>dvonožnog</a:t>
            </a:r>
            <a:r>
              <a:rPr lang="en-US" sz="4800" b="1">
                <a:latin typeface="Arial"/>
                <a:ea typeface="+mn-lt"/>
                <a:cs typeface="Arial"/>
              </a:rPr>
              <a:t> </a:t>
            </a:r>
            <a:r>
              <a:rPr lang="en-US" sz="4800" b="1" err="1">
                <a:latin typeface="Arial"/>
                <a:ea typeface="+mn-lt"/>
                <a:cs typeface="Arial"/>
              </a:rPr>
              <a:t>modela</a:t>
            </a:r>
            <a:r>
              <a:rPr lang="en-US" sz="4800" b="1">
                <a:latin typeface="Arial"/>
                <a:ea typeface="+mn-lt"/>
                <a:cs typeface="Arial"/>
              </a:rPr>
              <a:t> </a:t>
            </a:r>
            <a:r>
              <a:rPr lang="en-US" sz="4800" b="1" err="1">
                <a:latin typeface="Arial"/>
                <a:ea typeface="+mn-lt"/>
                <a:cs typeface="Arial"/>
              </a:rPr>
              <a:t>korištenjem</a:t>
            </a:r>
            <a:r>
              <a:rPr lang="en-US" sz="4800" b="1">
                <a:latin typeface="Arial"/>
                <a:ea typeface="+mn-lt"/>
                <a:cs typeface="Arial"/>
              </a:rPr>
              <a:t> </a:t>
            </a:r>
            <a:r>
              <a:rPr lang="en-US" sz="4800" b="1" err="1">
                <a:latin typeface="Arial"/>
                <a:ea typeface="+mn-lt"/>
                <a:cs typeface="Arial"/>
              </a:rPr>
              <a:t>neuronskih</a:t>
            </a:r>
            <a:r>
              <a:rPr lang="en-US" sz="4800" b="1">
                <a:latin typeface="Arial"/>
                <a:ea typeface="+mn-lt"/>
                <a:cs typeface="Arial"/>
              </a:rPr>
              <a:t> </a:t>
            </a:r>
            <a:r>
              <a:rPr lang="en-US" sz="4800" b="1" err="1">
                <a:latin typeface="Arial"/>
                <a:ea typeface="+mn-lt"/>
                <a:cs typeface="Arial"/>
              </a:rPr>
              <a:t>mreža</a:t>
            </a:r>
            <a:endParaRPr lang="en-US" sz="4800">
              <a:latin typeface="Arial"/>
              <a:cs typeface="Arial"/>
            </a:endParaRPr>
          </a:p>
          <a:p>
            <a:pPr algn="ctr"/>
            <a:endParaRPr lang="en-US" sz="4800">
              <a:latin typeface="Arial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5328D3-8582-41F8-9F79-595637829EE4}"/>
              </a:ext>
            </a:extLst>
          </p:cNvPr>
          <p:cNvSpPr txBox="1"/>
          <p:nvPr/>
        </p:nvSpPr>
        <p:spPr>
          <a:xfrm>
            <a:off x="1516103" y="4526930"/>
            <a:ext cx="91644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Dino Grgić</a:t>
            </a:r>
          </a:p>
          <a:p>
            <a:pPr algn="ctr"/>
            <a:r>
              <a:rPr lang="en-US">
                <a:latin typeface="Arial"/>
                <a:cs typeface="Arial"/>
              </a:rPr>
              <a:t>Mentor(</a:t>
            </a:r>
            <a:r>
              <a:rPr lang="en-US" err="1">
                <a:latin typeface="Arial"/>
                <a:cs typeface="Arial"/>
              </a:rPr>
              <a:t>ica</a:t>
            </a:r>
            <a:r>
              <a:rPr lang="en-US">
                <a:latin typeface="Arial"/>
                <a:cs typeface="Arial"/>
              </a:rPr>
              <a:t>): </a:t>
            </a:r>
            <a:r>
              <a:rPr lang="en-US">
                <a:latin typeface="Arial"/>
                <a:ea typeface="+mn-lt"/>
                <a:cs typeface="Arial"/>
              </a:rPr>
              <a:t>prof. dr. sc. </a:t>
            </a:r>
            <a:r>
              <a:rPr lang="en-US" err="1">
                <a:latin typeface="Arial"/>
                <a:ea typeface="+mn-lt"/>
                <a:cs typeface="Arial"/>
              </a:rPr>
              <a:t>Željka</a:t>
            </a:r>
            <a:r>
              <a:rPr lang="en-US">
                <a:latin typeface="Arial"/>
                <a:ea typeface="+mn-lt"/>
                <a:cs typeface="Arial"/>
              </a:rPr>
              <a:t> Mihajlović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563724-F31D-4343-86AB-7987980D2B96}"/>
              </a:ext>
            </a:extLst>
          </p:cNvPr>
          <p:cNvSpPr txBox="1"/>
          <p:nvPr/>
        </p:nvSpPr>
        <p:spPr>
          <a:xfrm>
            <a:off x="4724400" y="62669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Zagreb, 1. </a:t>
            </a:r>
            <a:r>
              <a:rPr lang="en-US" err="1">
                <a:latin typeface="Arial"/>
                <a:cs typeface="Arial"/>
              </a:rPr>
              <a:t>srpnja</a:t>
            </a:r>
            <a:r>
              <a:rPr lang="en-US">
                <a:latin typeface="Arial"/>
                <a:cs typeface="Arial"/>
              </a:rPr>
              <a:t> 2021.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AD2755-295F-4DAE-8D89-57597FB67E92}"/>
              </a:ext>
            </a:extLst>
          </p:cNvPr>
          <p:cNvSpPr txBox="1"/>
          <p:nvPr/>
        </p:nvSpPr>
        <p:spPr>
          <a:xfrm>
            <a:off x="9305692" y="5923156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>
                <a:latin typeface="Arial"/>
                <a:cs typeface="Arial"/>
              </a:rPr>
              <a:t>Zavod za </a:t>
            </a:r>
            <a:r>
              <a:rPr lang="en-US" sz="1600" err="1">
                <a:latin typeface="Arial"/>
                <a:cs typeface="Arial"/>
              </a:rPr>
              <a:t>elektroniku</a:t>
            </a:r>
            <a:r>
              <a:rPr lang="en-US" sz="1600">
                <a:latin typeface="Arial"/>
                <a:cs typeface="Arial"/>
              </a:rPr>
              <a:t>, </a:t>
            </a:r>
            <a:r>
              <a:rPr lang="en-US" sz="1600" err="1">
                <a:latin typeface="Arial"/>
                <a:cs typeface="Arial"/>
              </a:rPr>
              <a:t>mikroelektroniku</a:t>
            </a:r>
            <a:r>
              <a:rPr lang="en-US" sz="1600">
                <a:latin typeface="Arial"/>
                <a:cs typeface="Arial"/>
              </a:rPr>
              <a:t>, </a:t>
            </a:r>
            <a:r>
              <a:rPr lang="en-US" sz="1600" err="1">
                <a:latin typeface="Arial"/>
                <a:cs typeface="Arial"/>
              </a:rPr>
              <a:t>računalne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i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inteligentne</a:t>
            </a:r>
            <a:r>
              <a:rPr lang="en-US" sz="1600">
                <a:latin typeface="Arial"/>
                <a:cs typeface="Arial"/>
              </a:rPr>
              <a:t> </a:t>
            </a:r>
            <a:r>
              <a:rPr lang="en-US" sz="1600" err="1">
                <a:latin typeface="Arial"/>
                <a:cs typeface="Arial"/>
              </a:rPr>
              <a:t>sustave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B61C-F247-48C5-B036-E5CEFBED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09" y="499533"/>
            <a:ext cx="9657654" cy="1658198"/>
          </a:xfrm>
        </p:spPr>
        <p:txBody>
          <a:bodyPr/>
          <a:lstStyle/>
          <a:p>
            <a:r>
              <a:rPr lang="en-US" sz="4000" err="1">
                <a:solidFill>
                  <a:schemeClr val="tx1"/>
                </a:solidFill>
                <a:cs typeface="Calibri Light"/>
              </a:rPr>
              <a:t>Implementacija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8DF77-EFD4-46FA-81BB-3C2528AC8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Char char="•"/>
            </a:pP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Korišten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robot: Hoap2</a:t>
            </a:r>
          </a:p>
          <a:p>
            <a:pPr marL="713105" lvl="1" indent="-457200">
              <a:buChar char="•"/>
            </a:pP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25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stupnjeva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slobode</a:t>
            </a: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 marL="713105" lvl="1" indent="-457200">
              <a:buChar char="•"/>
            </a:pP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korišteni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zglobovi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(s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obje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strane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tijela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)</a:t>
            </a:r>
          </a:p>
          <a:p>
            <a:pPr marL="914400" lvl="2" indent="-457200">
              <a:buChar char="•"/>
            </a:pPr>
            <a:r>
              <a:rPr lang="en-US" sz="2800" i="0" dirty="0" err="1">
                <a:solidFill>
                  <a:schemeClr val="tx1"/>
                </a:solidFill>
                <a:ea typeface="+mn-lt"/>
                <a:cs typeface="+mn-lt"/>
              </a:rPr>
              <a:t>ramena</a:t>
            </a:r>
            <a:r>
              <a:rPr lang="en-US" sz="2800" i="0" dirty="0">
                <a:solidFill>
                  <a:schemeClr val="tx1"/>
                </a:solidFill>
                <a:ea typeface="+mn-lt"/>
                <a:cs typeface="+mn-lt"/>
              </a:rPr>
              <a:t> – 2/3 </a:t>
            </a:r>
            <a:r>
              <a:rPr lang="en-US" sz="2800" i="0" dirty="0" err="1">
                <a:solidFill>
                  <a:schemeClr val="tx1"/>
                </a:solidFill>
                <a:ea typeface="+mn-lt"/>
                <a:cs typeface="+mn-lt"/>
              </a:rPr>
              <a:t>stupnja</a:t>
            </a:r>
            <a:r>
              <a:rPr lang="en-US" sz="2800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ea typeface="+mn-lt"/>
                <a:cs typeface="+mn-lt"/>
              </a:rPr>
              <a:t>slobode</a:t>
            </a:r>
            <a:endParaRPr lang="en-US" sz="2800" i="0" dirty="0">
              <a:solidFill>
                <a:schemeClr val="tx1"/>
              </a:solidFill>
              <a:ea typeface="+mn-lt"/>
              <a:cs typeface="+mn-lt"/>
            </a:endParaRPr>
          </a:p>
          <a:p>
            <a:pPr marL="914400" lvl="2" indent="-457200">
              <a:buChar char="•"/>
            </a:pPr>
            <a:r>
              <a:rPr lang="en-US" sz="2800" i="0" dirty="0" err="1">
                <a:solidFill>
                  <a:schemeClr val="tx1"/>
                </a:solidFill>
                <a:ea typeface="+mn-lt"/>
                <a:cs typeface="+mn-lt"/>
              </a:rPr>
              <a:t>kuk</a:t>
            </a:r>
            <a:r>
              <a:rPr lang="en-US" sz="2800" i="0" dirty="0">
                <a:solidFill>
                  <a:schemeClr val="tx1"/>
                </a:solidFill>
                <a:ea typeface="+mn-lt"/>
                <a:cs typeface="+mn-lt"/>
              </a:rPr>
              <a:t> – 1/3 </a:t>
            </a:r>
            <a:r>
              <a:rPr lang="en-US" sz="2800" i="0" dirty="0" err="1">
                <a:solidFill>
                  <a:schemeClr val="tx1"/>
                </a:solidFill>
                <a:ea typeface="+mn-lt"/>
                <a:cs typeface="+mn-lt"/>
              </a:rPr>
              <a:t>stupnja</a:t>
            </a:r>
            <a:r>
              <a:rPr lang="en-US" sz="2800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ea typeface="+mn-lt"/>
                <a:cs typeface="+mn-lt"/>
              </a:rPr>
              <a:t>slobode</a:t>
            </a:r>
            <a:endParaRPr lang="en-US" dirty="0">
              <a:solidFill>
                <a:schemeClr val="tx1"/>
              </a:solidFill>
            </a:endParaRPr>
          </a:p>
          <a:p>
            <a:pPr marL="914400" lvl="2" indent="-457200">
              <a:buChar char="•"/>
            </a:pPr>
            <a:r>
              <a:rPr lang="en-US" sz="2800" i="0" dirty="0" err="1">
                <a:solidFill>
                  <a:schemeClr val="tx1"/>
                </a:solidFill>
                <a:ea typeface="+mn-lt"/>
                <a:cs typeface="+mn-lt"/>
              </a:rPr>
              <a:t>koljeno</a:t>
            </a:r>
            <a:r>
              <a:rPr lang="en-US" sz="2800" i="0" dirty="0">
                <a:solidFill>
                  <a:schemeClr val="tx1"/>
                </a:solidFill>
                <a:ea typeface="+mn-lt"/>
                <a:cs typeface="+mn-lt"/>
              </a:rPr>
              <a:t> – 1/1 </a:t>
            </a:r>
            <a:r>
              <a:rPr lang="en-US" sz="2800" i="0" dirty="0" err="1">
                <a:solidFill>
                  <a:schemeClr val="tx1"/>
                </a:solidFill>
                <a:ea typeface="+mn-lt"/>
                <a:cs typeface="+mn-lt"/>
              </a:rPr>
              <a:t>stupanj</a:t>
            </a:r>
            <a:r>
              <a:rPr lang="en-US" sz="2800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ea typeface="+mn-lt"/>
                <a:cs typeface="+mn-lt"/>
              </a:rPr>
              <a:t>slobode</a:t>
            </a:r>
            <a:endParaRPr lang="en-US" sz="2800" i="0" dirty="0">
              <a:solidFill>
                <a:schemeClr val="tx1"/>
              </a:solidFill>
              <a:ea typeface="+mn-lt"/>
              <a:cs typeface="+mn-lt"/>
            </a:endParaRPr>
          </a:p>
          <a:p>
            <a:pPr marL="914400" lvl="2" indent="-457200">
              <a:buChar char="•"/>
            </a:pPr>
            <a:r>
              <a:rPr lang="en-US" sz="2800" i="0" dirty="0" err="1">
                <a:solidFill>
                  <a:schemeClr val="tx1"/>
                </a:solidFill>
                <a:ea typeface="+mn-lt"/>
                <a:cs typeface="+mn-lt"/>
              </a:rPr>
              <a:t>gležanj</a:t>
            </a:r>
            <a:r>
              <a:rPr lang="en-US" sz="2800" i="0" dirty="0">
                <a:solidFill>
                  <a:schemeClr val="tx1"/>
                </a:solidFill>
                <a:ea typeface="+mn-lt"/>
                <a:cs typeface="+mn-lt"/>
              </a:rPr>
              <a:t> - 2/2 </a:t>
            </a:r>
            <a:r>
              <a:rPr lang="en-US" sz="2800" i="0" dirty="0" err="1">
                <a:solidFill>
                  <a:schemeClr val="tx1"/>
                </a:solidFill>
                <a:ea typeface="+mn-lt"/>
                <a:cs typeface="+mn-lt"/>
              </a:rPr>
              <a:t>stupnja</a:t>
            </a:r>
            <a:r>
              <a:rPr lang="en-US" sz="2800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ea typeface="+mn-lt"/>
                <a:cs typeface="+mn-lt"/>
              </a:rPr>
              <a:t>slobode</a:t>
            </a:r>
            <a:endParaRPr lang="en-US" sz="2800" i="0" dirty="0">
              <a:solidFill>
                <a:schemeClr val="tx1"/>
              </a:solidFill>
              <a:ea typeface="+mn-lt"/>
              <a:cs typeface="+mn-lt"/>
            </a:endParaRPr>
          </a:p>
          <a:p>
            <a:pPr marL="914400" lvl="2" indent="-457200">
              <a:buChar char="•"/>
            </a:pPr>
            <a:endParaRPr lang="en-US" sz="2800" i="0" dirty="0">
              <a:solidFill>
                <a:schemeClr val="tx1"/>
              </a:solidFill>
              <a:ea typeface="+mn-lt"/>
              <a:cs typeface="+mn-lt"/>
            </a:endParaRPr>
          </a:p>
          <a:p>
            <a:pPr marL="914400" lvl="2" indent="-457200">
              <a:buChar char="•"/>
            </a:pPr>
            <a:endParaRPr lang="en-US" sz="2800" i="0" dirty="0">
              <a:solidFill>
                <a:schemeClr val="tx1"/>
              </a:solidFill>
              <a:ea typeface="+mn-lt"/>
              <a:cs typeface="+mn-lt"/>
            </a:endParaRPr>
          </a:p>
          <a:p>
            <a:pPr marL="914400" lvl="2" indent="-457200">
              <a:buChar char="•"/>
            </a:pPr>
            <a:endParaRPr lang="en-US" sz="2800" i="0" dirty="0">
              <a:solidFill>
                <a:schemeClr val="tx1"/>
              </a:solidFill>
              <a:ea typeface="+mn-lt"/>
              <a:cs typeface="+mn-lt"/>
            </a:endParaRPr>
          </a:p>
          <a:p>
            <a:pPr marL="457200" indent="-457200">
              <a:buChar char="•"/>
            </a:pP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13" name="Picture 32" descr="Text&#10;&#10;Description automatically generated">
            <a:extLst>
              <a:ext uri="{FF2B5EF4-FFF2-40B4-BE49-F238E27FC236}">
                <a16:creationId xmlns:a16="http://schemas.microsoft.com/office/drawing/2014/main" id="{B30431A6-0A72-4EB4-B7F6-B703C8F2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" y="6010275"/>
            <a:ext cx="2747381" cy="8498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03EC7F-D258-449F-9D23-29C95FEC3F09}"/>
              </a:ext>
            </a:extLst>
          </p:cNvPr>
          <p:cNvSpPr txBox="1"/>
          <p:nvPr/>
        </p:nvSpPr>
        <p:spPr>
          <a:xfrm>
            <a:off x="4724400" y="641566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Arial"/>
                <a:cs typeface="Arial"/>
              </a:rPr>
              <a:t>Zagreb, 1. </a:t>
            </a:r>
            <a:r>
              <a:rPr lang="en-US" sz="1400" err="1">
                <a:latin typeface="Arial"/>
                <a:cs typeface="Arial"/>
              </a:rPr>
              <a:t>srpnja</a:t>
            </a:r>
            <a:r>
              <a:rPr lang="en-US" sz="1400">
                <a:latin typeface="Arial"/>
                <a:cs typeface="Arial"/>
              </a:rPr>
              <a:t> 2021.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E172C-2928-4A50-8FC3-8BE3A8709EF0}"/>
              </a:ext>
            </a:extLst>
          </p:cNvPr>
          <p:cNvSpPr txBox="1"/>
          <p:nvPr/>
        </p:nvSpPr>
        <p:spPr>
          <a:xfrm>
            <a:off x="9445082" y="620193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latin typeface="Arial"/>
                <a:cs typeface="Arial"/>
              </a:rPr>
              <a:t>Zavod za </a:t>
            </a:r>
            <a:r>
              <a:rPr lang="en-US" sz="1200" err="1">
                <a:latin typeface="Arial"/>
                <a:cs typeface="Arial"/>
              </a:rPr>
              <a:t>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mikroelektroniku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računalne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inteligentne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sustave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8179A-F6D0-4A1F-AB0E-3DAD71272749}"/>
              </a:ext>
            </a:extLst>
          </p:cNvPr>
          <p:cNvSpPr txBox="1"/>
          <p:nvPr/>
        </p:nvSpPr>
        <p:spPr>
          <a:xfrm>
            <a:off x="8162691" y="5863219"/>
            <a:ext cx="286028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cs typeface="Calibri Light"/>
              </a:rPr>
              <a:t>Hoap2 (Fujitsu) (</a:t>
            </a:r>
            <a:r>
              <a:rPr lang="en-US" sz="1050" err="1">
                <a:cs typeface="Calibri Light"/>
              </a:rPr>
              <a:t>izvor:</a:t>
            </a:r>
            <a:r>
              <a:rPr lang="en-US" sz="1050" err="1">
                <a:ea typeface="+mn-lt"/>
                <a:cs typeface="+mn-lt"/>
              </a:rPr>
              <a:t>https</a:t>
            </a:r>
            <a:r>
              <a:rPr lang="en-US" sz="1050">
                <a:ea typeface="+mn-lt"/>
                <a:cs typeface="+mn-lt"/>
              </a:rPr>
              <a:t>://cyberbotics.com/doc/guide/hoap2)</a:t>
            </a:r>
          </a:p>
        </p:txBody>
      </p:sp>
      <p:pic>
        <p:nvPicPr>
          <p:cNvPr id="5" name="Picture 6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ECB6D044-2312-44FC-9673-7DD53E573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888" y="1895475"/>
            <a:ext cx="25717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99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B61C-F247-48C5-B036-E5CEFBED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09" y="499533"/>
            <a:ext cx="9657654" cy="1658198"/>
          </a:xfrm>
        </p:spPr>
        <p:txBody>
          <a:bodyPr/>
          <a:lstStyle/>
          <a:p>
            <a:r>
              <a:rPr lang="en-US" sz="4000">
                <a:solidFill>
                  <a:schemeClr val="tx1"/>
                </a:solidFill>
                <a:cs typeface="Calibri Light"/>
              </a:rPr>
              <a:t>Set </a:t>
            </a:r>
            <a:r>
              <a:rPr lang="en-US" sz="4000" err="1">
                <a:solidFill>
                  <a:schemeClr val="tx1"/>
                </a:solidFill>
                <a:cs typeface="Calibri Light"/>
              </a:rPr>
              <a:t>podataka</a:t>
            </a:r>
            <a:r>
              <a:rPr lang="en-US" sz="4000">
                <a:solidFill>
                  <a:schemeClr val="tx1"/>
                </a:solidFill>
                <a:cs typeface="Calibri Light"/>
              </a:rPr>
              <a:t> za </a:t>
            </a:r>
            <a:r>
              <a:rPr lang="en-US" sz="4000" err="1">
                <a:solidFill>
                  <a:schemeClr val="tx1"/>
                </a:solidFill>
                <a:cs typeface="Calibri Light"/>
              </a:rPr>
              <a:t>hodanje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8DF77-EFD4-46FA-81BB-3C2528AC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219572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buChar char="•"/>
            </a:pP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CSV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datoteka</a:t>
            </a: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 marL="457200" indent="-457200">
              <a:buChar char="•"/>
            </a:pP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definira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 (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kut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*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step_servo_motora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) za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svakih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 50ms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simulacije</a:t>
            </a: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 marL="457200" indent="-457200">
              <a:buChar char="•"/>
            </a:pP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također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, set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podataka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za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treniranje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NM</a:t>
            </a:r>
          </a:p>
          <a:p>
            <a:pPr marL="457200" indent="-457200">
              <a:buChar char="•"/>
            </a:pP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&gt; 10000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unosa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za 12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sekundi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hoda</a:t>
            </a: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 marL="457200" indent="-457200">
              <a:buChar char="•"/>
            </a:pP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13" name="Picture 32" descr="Text&#10;&#10;Description automatically generated">
            <a:extLst>
              <a:ext uri="{FF2B5EF4-FFF2-40B4-BE49-F238E27FC236}">
                <a16:creationId xmlns:a16="http://schemas.microsoft.com/office/drawing/2014/main" id="{B30431A6-0A72-4EB4-B7F6-B703C8F2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" y="6010275"/>
            <a:ext cx="2747381" cy="8498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03EC7F-D258-449F-9D23-29C95FEC3F09}"/>
              </a:ext>
            </a:extLst>
          </p:cNvPr>
          <p:cNvSpPr txBox="1"/>
          <p:nvPr/>
        </p:nvSpPr>
        <p:spPr>
          <a:xfrm>
            <a:off x="4724400" y="641566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Arial"/>
                <a:cs typeface="Arial"/>
              </a:rPr>
              <a:t>Zagreb, 1. </a:t>
            </a:r>
            <a:r>
              <a:rPr lang="en-US" sz="1400" err="1">
                <a:latin typeface="Arial"/>
                <a:cs typeface="Arial"/>
              </a:rPr>
              <a:t>srpnja</a:t>
            </a:r>
            <a:r>
              <a:rPr lang="en-US" sz="1400">
                <a:latin typeface="Arial"/>
                <a:cs typeface="Arial"/>
              </a:rPr>
              <a:t> 2021.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E172C-2928-4A50-8FC3-8BE3A8709EF0}"/>
              </a:ext>
            </a:extLst>
          </p:cNvPr>
          <p:cNvSpPr txBox="1"/>
          <p:nvPr/>
        </p:nvSpPr>
        <p:spPr>
          <a:xfrm>
            <a:off x="9445082" y="620193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latin typeface="Arial"/>
                <a:cs typeface="Arial"/>
              </a:rPr>
              <a:t>Zavod za </a:t>
            </a:r>
            <a:r>
              <a:rPr lang="en-US" sz="1200" err="1">
                <a:latin typeface="Arial"/>
                <a:cs typeface="Arial"/>
              </a:rPr>
              <a:t>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mikroelektroniku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računalne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inteligentne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sustave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EDDE0C0-6B1C-4C51-9D12-A67183446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553781"/>
              </p:ext>
            </p:extLst>
          </p:nvPr>
        </p:nvGraphicFramePr>
        <p:xfrm>
          <a:off x="1825827" y="4374401"/>
          <a:ext cx="8430443" cy="1551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349">
                  <a:extLst>
                    <a:ext uri="{9D8B030D-6E8A-4147-A177-3AD203B41FA5}">
                      <a16:colId xmlns:a16="http://schemas.microsoft.com/office/drawing/2014/main" val="2162786139"/>
                    </a:ext>
                  </a:extLst>
                </a:gridCol>
                <a:gridCol w="1204349">
                  <a:extLst>
                    <a:ext uri="{9D8B030D-6E8A-4147-A177-3AD203B41FA5}">
                      <a16:colId xmlns:a16="http://schemas.microsoft.com/office/drawing/2014/main" val="745539211"/>
                    </a:ext>
                  </a:extLst>
                </a:gridCol>
                <a:gridCol w="1204349">
                  <a:extLst>
                    <a:ext uri="{9D8B030D-6E8A-4147-A177-3AD203B41FA5}">
                      <a16:colId xmlns:a16="http://schemas.microsoft.com/office/drawing/2014/main" val="357780431"/>
                    </a:ext>
                  </a:extLst>
                </a:gridCol>
                <a:gridCol w="1204349">
                  <a:extLst>
                    <a:ext uri="{9D8B030D-6E8A-4147-A177-3AD203B41FA5}">
                      <a16:colId xmlns:a16="http://schemas.microsoft.com/office/drawing/2014/main" val="2684566280"/>
                    </a:ext>
                  </a:extLst>
                </a:gridCol>
                <a:gridCol w="1204349">
                  <a:extLst>
                    <a:ext uri="{9D8B030D-6E8A-4147-A177-3AD203B41FA5}">
                      <a16:colId xmlns:a16="http://schemas.microsoft.com/office/drawing/2014/main" val="30531742"/>
                    </a:ext>
                  </a:extLst>
                </a:gridCol>
                <a:gridCol w="1204349">
                  <a:extLst>
                    <a:ext uri="{9D8B030D-6E8A-4147-A177-3AD203B41FA5}">
                      <a16:colId xmlns:a16="http://schemas.microsoft.com/office/drawing/2014/main" val="2532087301"/>
                    </a:ext>
                  </a:extLst>
                </a:gridCol>
                <a:gridCol w="1204349">
                  <a:extLst>
                    <a:ext uri="{9D8B030D-6E8A-4147-A177-3AD203B41FA5}">
                      <a16:colId xmlns:a16="http://schemas.microsoft.com/office/drawing/2014/main" val="1196615832"/>
                    </a:ext>
                  </a:extLst>
                </a:gridCol>
              </a:tblGrid>
              <a:tr h="51729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latin typeface="Calibri Light"/>
                        </a:rPr>
                        <a:t>rleg_joint1</a:t>
                      </a:r>
                      <a:endParaRPr lang="en-US" b="1"/>
                    </a:p>
                  </a:txBody>
                  <a:tcPr>
                    <a:solidFill>
                      <a:srgbClr val="00466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latin typeface="Calibri Light"/>
                        </a:rPr>
                        <a:t>rleg_joint2</a:t>
                      </a:r>
                      <a:endParaRPr lang="en-US" b="1"/>
                    </a:p>
                  </a:txBody>
                  <a:tcPr>
                    <a:solidFill>
                      <a:srgbClr val="00466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latin typeface="Calibri Light"/>
                        </a:rPr>
                        <a:t>rleg_joint3</a:t>
                      </a:r>
                      <a:endParaRPr lang="en-US" b="1"/>
                    </a:p>
                  </a:txBody>
                  <a:tcPr>
                    <a:solidFill>
                      <a:srgbClr val="00466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latin typeface="Calibri Light"/>
                        </a:rPr>
                        <a:t>rleg_joint4</a:t>
                      </a:r>
                      <a:endParaRPr lang="en-US" b="1"/>
                    </a:p>
                  </a:txBody>
                  <a:tcPr>
                    <a:solidFill>
                      <a:srgbClr val="00466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latin typeface="Calibri Light"/>
                        </a:rPr>
                        <a:t>rleg_joint5</a:t>
                      </a:r>
                      <a:endParaRPr lang="en-US" b="1"/>
                    </a:p>
                  </a:txBody>
                  <a:tcPr>
                    <a:solidFill>
                      <a:srgbClr val="00466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latin typeface="Calibri Light"/>
                        </a:rPr>
                        <a:t>rleg_joint6</a:t>
                      </a:r>
                      <a:endParaRPr lang="en-US" b="1"/>
                    </a:p>
                  </a:txBody>
                  <a:tcPr>
                    <a:solidFill>
                      <a:srgbClr val="00466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latin typeface="Calibri Light"/>
                        </a:rPr>
                        <a:t>...</a:t>
                      </a:r>
                    </a:p>
                  </a:txBody>
                  <a:tcPr>
                    <a:solidFill>
                      <a:srgbClr val="004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97246"/>
                  </a:ext>
                </a:extLst>
              </a:tr>
              <a:tr h="51729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>
                          <a:solidFill>
                            <a:schemeClr val="tx1"/>
                          </a:solidFill>
                        </a:rPr>
                        <a:t>993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-4598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8357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-4598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05856"/>
                  </a:ext>
                </a:extLst>
              </a:tr>
              <a:tr h="51729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-4598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8357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-4598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167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08BC341-5DCE-484F-ACD3-274F8FDFBEE6}"/>
              </a:ext>
            </a:extLst>
          </p:cNvPr>
          <p:cNvSpPr txBox="1"/>
          <p:nvPr/>
        </p:nvSpPr>
        <p:spPr>
          <a:xfrm>
            <a:off x="1778618" y="5909682"/>
            <a:ext cx="8538117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err="1">
                <a:cs typeface="Calibri Light"/>
              </a:rPr>
              <a:t>Animacija</a:t>
            </a:r>
            <a:r>
              <a:rPr lang="en-US" sz="1050">
                <a:cs typeface="Calibri Light"/>
              </a:rPr>
              <a:t> </a:t>
            </a:r>
            <a:r>
              <a:rPr lang="en-US" sz="1050" err="1">
                <a:cs typeface="Calibri Light"/>
              </a:rPr>
              <a:t>normalnog</a:t>
            </a:r>
            <a:r>
              <a:rPr lang="en-US" sz="1050">
                <a:cs typeface="Calibri Light"/>
              </a:rPr>
              <a:t> </a:t>
            </a:r>
            <a:r>
              <a:rPr lang="en-US" sz="1050" err="1">
                <a:cs typeface="Calibri Light"/>
              </a:rPr>
              <a:t>hoda</a:t>
            </a:r>
            <a:r>
              <a:rPr lang="en-US" sz="1050">
                <a:cs typeface="Calibri Light"/>
              </a:rPr>
              <a:t> -- </a:t>
            </a:r>
            <a:r>
              <a:rPr lang="en-US" sz="1050">
                <a:ea typeface="+mn-lt"/>
                <a:cs typeface="+mn-lt"/>
              </a:rPr>
              <a:t>https://dinogrgic1.github.io/NormalWalk.html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9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B61C-F247-48C5-B036-E5CEFBED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09" y="499533"/>
            <a:ext cx="10754190" cy="1658198"/>
          </a:xfrm>
        </p:spPr>
        <p:txBody>
          <a:bodyPr/>
          <a:lstStyle/>
          <a:p>
            <a:r>
              <a:rPr lang="en-US" sz="4000" err="1">
                <a:solidFill>
                  <a:schemeClr val="tx1"/>
                </a:solidFill>
                <a:cs typeface="Calibri Light"/>
              </a:rPr>
              <a:t>Funkcijska</a:t>
            </a:r>
            <a:r>
              <a:rPr lang="en-US" sz="4000">
                <a:solidFill>
                  <a:schemeClr val="tx1"/>
                </a:solidFill>
                <a:cs typeface="Calibri Light"/>
              </a:rPr>
              <a:t> </a:t>
            </a:r>
            <a:r>
              <a:rPr lang="en-US" sz="4000" err="1">
                <a:solidFill>
                  <a:schemeClr val="tx1"/>
                </a:solidFill>
                <a:cs typeface="Calibri Light"/>
              </a:rPr>
              <a:t>regresija</a:t>
            </a:r>
            <a:r>
              <a:rPr lang="en-US" sz="4000">
                <a:solidFill>
                  <a:schemeClr val="tx1"/>
                </a:solidFill>
                <a:cs typeface="Calibri Light"/>
              </a:rPr>
              <a:t> </a:t>
            </a:r>
            <a:r>
              <a:rPr lang="en-US" sz="4000" err="1">
                <a:solidFill>
                  <a:schemeClr val="tx1"/>
                </a:solidFill>
                <a:cs typeface="Calibri Light"/>
              </a:rPr>
              <a:t>funkcije</a:t>
            </a:r>
            <a:r>
              <a:rPr lang="en-US" sz="4000">
                <a:solidFill>
                  <a:schemeClr val="tx1"/>
                </a:solidFill>
                <a:cs typeface="Calibri Light"/>
              </a:rPr>
              <a:t> servo </a:t>
            </a:r>
            <a:r>
              <a:rPr lang="en-US" sz="4000" err="1">
                <a:solidFill>
                  <a:schemeClr val="tx1"/>
                </a:solidFill>
                <a:cs typeface="Calibri Light"/>
              </a:rPr>
              <a:t>motora</a:t>
            </a:r>
            <a:r>
              <a:rPr lang="en-US" sz="4000">
                <a:solidFill>
                  <a:schemeClr val="tx1"/>
                </a:solidFill>
                <a:cs typeface="Calibri Light"/>
              </a:rPr>
              <a:t> po </a:t>
            </a:r>
            <a:r>
              <a:rPr lang="en-US" sz="4000" err="1">
                <a:solidFill>
                  <a:schemeClr val="tx1"/>
                </a:solidFill>
                <a:cs typeface="Calibri Light"/>
              </a:rPr>
              <a:t>vremenu</a:t>
            </a:r>
            <a:r>
              <a:rPr lang="en-US" sz="4000">
                <a:solidFill>
                  <a:schemeClr val="tx1"/>
                </a:solidFill>
                <a:cs typeface="Calibri Light"/>
              </a:rPr>
              <a:t> </a:t>
            </a:r>
          </a:p>
        </p:txBody>
      </p:sp>
      <p:pic>
        <p:nvPicPr>
          <p:cNvPr id="13" name="Picture 32" descr="Text&#10;&#10;Description automatically generated">
            <a:extLst>
              <a:ext uri="{FF2B5EF4-FFF2-40B4-BE49-F238E27FC236}">
                <a16:creationId xmlns:a16="http://schemas.microsoft.com/office/drawing/2014/main" id="{B30431A6-0A72-4EB4-B7F6-B703C8F2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" y="6010275"/>
            <a:ext cx="2747381" cy="8498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03EC7F-D258-449F-9D23-29C95FEC3F09}"/>
              </a:ext>
            </a:extLst>
          </p:cNvPr>
          <p:cNvSpPr txBox="1"/>
          <p:nvPr/>
        </p:nvSpPr>
        <p:spPr>
          <a:xfrm>
            <a:off x="4724400" y="641566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Arial"/>
                <a:cs typeface="Arial"/>
              </a:rPr>
              <a:t>Zagreb, 1. </a:t>
            </a:r>
            <a:r>
              <a:rPr lang="en-US" sz="1400" err="1">
                <a:latin typeface="Arial"/>
                <a:cs typeface="Arial"/>
              </a:rPr>
              <a:t>srpnja</a:t>
            </a:r>
            <a:r>
              <a:rPr lang="en-US" sz="1400">
                <a:latin typeface="Arial"/>
                <a:cs typeface="Arial"/>
              </a:rPr>
              <a:t> 2021.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E172C-2928-4A50-8FC3-8BE3A8709EF0}"/>
              </a:ext>
            </a:extLst>
          </p:cNvPr>
          <p:cNvSpPr txBox="1"/>
          <p:nvPr/>
        </p:nvSpPr>
        <p:spPr>
          <a:xfrm>
            <a:off x="9445082" y="620193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latin typeface="Arial"/>
                <a:cs typeface="Arial"/>
              </a:rPr>
              <a:t>Zavod za </a:t>
            </a:r>
            <a:r>
              <a:rPr lang="en-US" sz="1200" err="1">
                <a:latin typeface="Arial"/>
                <a:cs typeface="Arial"/>
              </a:rPr>
              <a:t>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mikroelektroniku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računalne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inteligentne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sustave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CB8CC8-85DA-4462-A897-6BF8D9099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5735677" cy="376618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457200" indent="-457200">
              <a:buChar char="•"/>
            </a:pPr>
            <a:r>
              <a:rPr lang="en-US" dirty="0">
                <a:solidFill>
                  <a:schemeClr val="tx1"/>
                </a:solidFill>
                <a:cs typeface="Calibri Light" panose="020F0302020204030204"/>
              </a:rPr>
              <a:t>2 </a:t>
            </a:r>
            <a:r>
              <a:rPr lang="en-US" dirty="0" err="1">
                <a:solidFill>
                  <a:schemeClr val="tx1"/>
                </a:solidFill>
                <a:cs typeface="Calibri Light" panose="020F0302020204030204"/>
              </a:rPr>
              <a:t>vrste</a:t>
            </a:r>
            <a:r>
              <a:rPr lang="en-US" dirty="0">
                <a:solidFill>
                  <a:schemeClr val="tx1"/>
                </a:solidFill>
                <a:cs typeface="Calibri Light" panose="020F0302020204030204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Calibri Light" panose="020F0302020204030204"/>
              </a:rPr>
              <a:t>periodičnih</a:t>
            </a:r>
            <a:r>
              <a:rPr lang="en-US" dirty="0">
                <a:solidFill>
                  <a:schemeClr val="tx1"/>
                </a:solidFill>
                <a:cs typeface="Calibri Light" panose="020F0302020204030204"/>
              </a:rPr>
              <a:t> </a:t>
            </a:r>
            <a:r>
              <a:rPr lang="en-US" dirty="0" err="1">
                <a:solidFill>
                  <a:schemeClr val="tx1"/>
                </a:solidFill>
                <a:cs typeface="Calibri Light" panose="020F0302020204030204"/>
              </a:rPr>
              <a:t>funkcija</a:t>
            </a:r>
            <a:endParaRPr lang="en-US" dirty="0">
              <a:solidFill>
                <a:schemeClr val="tx1"/>
              </a:solidFill>
              <a:cs typeface="Calibri Light" panose="020F0302020204030204"/>
            </a:endParaRPr>
          </a:p>
          <a:p>
            <a:pPr marL="713105" lvl="1">
              <a:buChar char="•"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"</a:t>
            </a:r>
            <a:r>
              <a:rPr lang="en-US" dirty="0" err="1">
                <a:solidFill>
                  <a:schemeClr val="tx1"/>
                </a:solidFill>
                <a:ea typeface="+mn-lt"/>
                <a:cs typeface="+mn-lt"/>
              </a:rPr>
              <a:t>glatke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" </a:t>
            </a:r>
            <a:r>
              <a:rPr lang="en-US" dirty="0" err="1">
                <a:solidFill>
                  <a:schemeClr val="tx1"/>
                </a:solidFill>
                <a:ea typeface="+mn-lt"/>
                <a:cs typeface="+mn-lt"/>
              </a:rPr>
              <a:t>sinusoidne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ea typeface="+mn-lt"/>
                <a:cs typeface="+mn-lt"/>
              </a:rPr>
              <a:t>funkcije</a:t>
            </a:r>
            <a:endParaRPr lang="en-US" dirty="0">
              <a:solidFill>
                <a:schemeClr val="tx1"/>
              </a:solidFill>
              <a:cs typeface="Calibri Light"/>
            </a:endParaRPr>
          </a:p>
          <a:p>
            <a:pPr marL="713105" lvl="1">
              <a:buChar char="•"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"</a:t>
            </a:r>
            <a:r>
              <a:rPr lang="en-US" dirty="0" err="1">
                <a:solidFill>
                  <a:schemeClr val="tx1"/>
                </a:solidFill>
                <a:ea typeface="+mn-lt"/>
                <a:cs typeface="+mn-lt"/>
              </a:rPr>
              <a:t>špicaste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" </a:t>
            </a:r>
            <a:r>
              <a:rPr lang="en-US" dirty="0" err="1">
                <a:solidFill>
                  <a:schemeClr val="tx1"/>
                </a:solidFill>
                <a:ea typeface="+mn-lt"/>
                <a:cs typeface="+mn-lt"/>
              </a:rPr>
              <a:t>sinusoidne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tx1"/>
                </a:solidFill>
                <a:ea typeface="+mn-lt"/>
                <a:cs typeface="+mn-lt"/>
              </a:rPr>
              <a:t>funkcije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457200" indent="-457200">
              <a:buChar char="•"/>
            </a:pPr>
            <a:r>
              <a:rPr lang="en-US" dirty="0">
                <a:solidFill>
                  <a:schemeClr val="tx1"/>
                </a:solidFill>
                <a:cs typeface="Calibri Light"/>
              </a:rPr>
              <a:t>2 </a:t>
            </a:r>
            <a:r>
              <a:rPr lang="en-US" dirty="0" err="1">
                <a:solidFill>
                  <a:schemeClr val="tx1"/>
                </a:solidFill>
                <a:cs typeface="Calibri Light"/>
              </a:rPr>
              <a:t>arhitekture</a:t>
            </a:r>
            <a:r>
              <a:rPr lang="en-US" dirty="0">
                <a:solidFill>
                  <a:schemeClr val="tx1"/>
                </a:solidFill>
                <a:cs typeface="Calibri Light"/>
              </a:rPr>
              <a:t> </a:t>
            </a:r>
            <a:r>
              <a:rPr lang="en-US" dirty="0" err="1">
                <a:solidFill>
                  <a:schemeClr val="tx1"/>
                </a:solidFill>
                <a:cs typeface="Calibri Light"/>
              </a:rPr>
              <a:t>unaprijedne</a:t>
            </a:r>
            <a:r>
              <a:rPr lang="en-US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Calibri Light"/>
              </a:rPr>
              <a:t>neuronske</a:t>
            </a:r>
            <a:r>
              <a:rPr lang="en-US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Calibri Light"/>
              </a:rPr>
              <a:t>mreže</a:t>
            </a:r>
            <a:endParaRPr lang="en-US" dirty="0">
              <a:solidFill>
                <a:schemeClr val="tx1"/>
              </a:solidFill>
              <a:cs typeface="Calibri Light"/>
            </a:endParaRPr>
          </a:p>
          <a:p>
            <a:pPr marL="713105" lvl="1">
              <a:buChar char="•"/>
            </a:pPr>
            <a:r>
              <a:rPr lang="en-US" dirty="0">
                <a:solidFill>
                  <a:schemeClr val="tx1"/>
                </a:solidFill>
                <a:cs typeface="Calibri Light"/>
              </a:rPr>
              <a:t>1 x 150 x 50 x 25 x 1</a:t>
            </a:r>
          </a:p>
          <a:p>
            <a:pPr marL="713105" lvl="1">
              <a:buChar char="•"/>
            </a:pPr>
            <a:r>
              <a:rPr lang="en-US" dirty="0">
                <a:solidFill>
                  <a:schemeClr val="tx1"/>
                </a:solidFill>
                <a:cs typeface="Calibri Light"/>
              </a:rPr>
              <a:t>1 x 150 x 50 x 25 x 25 x 1</a:t>
            </a:r>
          </a:p>
          <a:p>
            <a:pPr marL="457200" indent="-457200">
              <a:buChar char="•"/>
            </a:pPr>
            <a:r>
              <a:rPr lang="en-US" dirty="0" err="1">
                <a:solidFill>
                  <a:schemeClr val="tx1"/>
                </a:solidFill>
                <a:cs typeface="Calibri Light"/>
              </a:rPr>
              <a:t>treniranje</a:t>
            </a:r>
            <a:endParaRPr lang="en-US" dirty="0">
              <a:solidFill>
                <a:schemeClr val="tx1"/>
              </a:solidFill>
              <a:cs typeface="Calibri Light"/>
            </a:endParaRPr>
          </a:p>
          <a:p>
            <a:pPr marL="713105" lvl="1" indent="-457200">
              <a:buChar char="•"/>
            </a:pPr>
            <a:r>
              <a:rPr lang="en-US" dirty="0">
                <a:solidFill>
                  <a:schemeClr val="tx1"/>
                </a:solidFill>
                <a:cs typeface="Calibri Light"/>
              </a:rPr>
              <a:t>1. </a:t>
            </a:r>
            <a:r>
              <a:rPr lang="en-US" dirty="0" err="1">
                <a:solidFill>
                  <a:schemeClr val="tx1"/>
                </a:solidFill>
                <a:cs typeface="Calibri Light"/>
              </a:rPr>
              <a:t>pokušaj</a:t>
            </a:r>
            <a:r>
              <a:rPr lang="en-US" dirty="0">
                <a:solidFill>
                  <a:schemeClr val="tx1"/>
                </a:solidFill>
                <a:cs typeface="Calibri Light"/>
              </a:rPr>
              <a:t> - 500 </a:t>
            </a:r>
            <a:r>
              <a:rPr lang="en-US" dirty="0" err="1">
                <a:solidFill>
                  <a:schemeClr val="tx1"/>
                </a:solidFill>
                <a:cs typeface="Calibri Light"/>
              </a:rPr>
              <a:t>epoha</a:t>
            </a:r>
            <a:endParaRPr lang="en-US" dirty="0">
              <a:solidFill>
                <a:schemeClr val="tx1"/>
              </a:solidFill>
              <a:cs typeface="Calibri Light"/>
            </a:endParaRPr>
          </a:p>
          <a:p>
            <a:pPr marL="713105" lvl="1" indent="-457200">
              <a:buChar char="•"/>
            </a:pPr>
            <a:r>
              <a:rPr lang="en-US" dirty="0">
                <a:solidFill>
                  <a:schemeClr val="tx1"/>
                </a:solidFill>
                <a:cs typeface="Calibri Light"/>
              </a:rPr>
              <a:t>2. </a:t>
            </a:r>
            <a:r>
              <a:rPr lang="en-US" dirty="0" err="1">
                <a:solidFill>
                  <a:schemeClr val="tx1"/>
                </a:solidFill>
                <a:cs typeface="Calibri Light"/>
              </a:rPr>
              <a:t>pokušaj</a:t>
            </a:r>
            <a:r>
              <a:rPr lang="en-US" dirty="0">
                <a:solidFill>
                  <a:schemeClr val="tx1"/>
                </a:solidFill>
                <a:cs typeface="Calibri Light"/>
              </a:rPr>
              <a:t> - </a:t>
            </a:r>
            <a:r>
              <a:rPr lang="en-US" dirty="0" err="1">
                <a:solidFill>
                  <a:schemeClr val="tx1"/>
                </a:solidFill>
                <a:cs typeface="Calibri Light"/>
              </a:rPr>
              <a:t>spremanje</a:t>
            </a:r>
            <a:r>
              <a:rPr lang="en-US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Calibri Light"/>
              </a:rPr>
              <a:t>najboljeg</a:t>
            </a:r>
            <a:r>
              <a:rPr lang="en-US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en-US" dirty="0" err="1">
                <a:solidFill>
                  <a:schemeClr val="tx1"/>
                </a:solidFill>
                <a:cs typeface="Calibri Light"/>
              </a:rPr>
              <a:t>modela</a:t>
            </a:r>
            <a:endParaRPr lang="en-US" dirty="0">
              <a:solidFill>
                <a:schemeClr val="tx1"/>
              </a:solidFill>
              <a:cs typeface="Calibri Light"/>
            </a:endParaRPr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0AE4FA6-573C-444D-BCAF-3691C8483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863" y="2396769"/>
            <a:ext cx="3756102" cy="300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9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2" descr="Text&#10;&#10;Description automatically generated">
            <a:extLst>
              <a:ext uri="{FF2B5EF4-FFF2-40B4-BE49-F238E27FC236}">
                <a16:creationId xmlns:a16="http://schemas.microsoft.com/office/drawing/2014/main" id="{B30431A6-0A72-4EB4-B7F6-B703C8F2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" y="6010275"/>
            <a:ext cx="2747381" cy="8498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03EC7F-D258-449F-9D23-29C95FEC3F09}"/>
              </a:ext>
            </a:extLst>
          </p:cNvPr>
          <p:cNvSpPr txBox="1"/>
          <p:nvPr/>
        </p:nvSpPr>
        <p:spPr>
          <a:xfrm>
            <a:off x="4724400" y="641566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Arial"/>
                <a:cs typeface="Arial"/>
              </a:rPr>
              <a:t>Zagreb, 1. </a:t>
            </a:r>
            <a:r>
              <a:rPr lang="en-US" sz="1400" err="1">
                <a:latin typeface="Arial"/>
                <a:cs typeface="Arial"/>
              </a:rPr>
              <a:t>srpnja</a:t>
            </a:r>
            <a:r>
              <a:rPr lang="en-US" sz="1400">
                <a:latin typeface="Arial"/>
                <a:cs typeface="Arial"/>
              </a:rPr>
              <a:t> 2021.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E172C-2928-4A50-8FC3-8BE3A8709EF0}"/>
              </a:ext>
            </a:extLst>
          </p:cNvPr>
          <p:cNvSpPr txBox="1"/>
          <p:nvPr/>
        </p:nvSpPr>
        <p:spPr>
          <a:xfrm>
            <a:off x="9445082" y="620193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latin typeface="Arial"/>
                <a:cs typeface="Arial"/>
              </a:rPr>
              <a:t>Zavod za </a:t>
            </a:r>
            <a:r>
              <a:rPr lang="en-US" sz="1200" err="1">
                <a:latin typeface="Arial"/>
                <a:cs typeface="Arial"/>
              </a:rPr>
              <a:t>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mikroelektroniku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računalne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inteligentne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sustave</a:t>
            </a:r>
          </a:p>
        </p:txBody>
      </p:sp>
      <p:pic>
        <p:nvPicPr>
          <p:cNvPr id="7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B0D3F7A2-7563-4A4F-ABF7-B9EE7AA8B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5437" y="754148"/>
            <a:ext cx="4090873" cy="2452666"/>
          </a:xfr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90F853E4-5548-4EE4-8B9E-6AB9E1C31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767" y="756797"/>
            <a:ext cx="4081346" cy="2445091"/>
          </a:xfrm>
          <a:prstGeom prst="rect">
            <a:avLst/>
          </a:prstGeom>
        </p:spPr>
      </p:pic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A0FA049-B460-4B54-85F0-78A0BF105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71" y="3618943"/>
            <a:ext cx="4081346" cy="2445090"/>
          </a:xfrm>
          <a:prstGeom prst="rect">
            <a:avLst/>
          </a:prstGeom>
        </p:spPr>
      </p:pic>
      <p:pic>
        <p:nvPicPr>
          <p:cNvPr id="10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502B1DC3-34C1-4611-B9DC-BBF9CDF78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5767" y="3618942"/>
            <a:ext cx="4081346" cy="2445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8FEB07-8CBF-4C62-AC7C-F6DF8EDB5E28}"/>
              </a:ext>
            </a:extLst>
          </p:cNvPr>
          <p:cNvSpPr txBox="1"/>
          <p:nvPr/>
        </p:nvSpPr>
        <p:spPr>
          <a:xfrm>
            <a:off x="1564886" y="3224097"/>
            <a:ext cx="286028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 dirty="0">
                <a:ea typeface="+mn-lt"/>
                <a:cs typeface="+mn-lt"/>
              </a:rPr>
              <a:t>25-ta </a:t>
            </a:r>
            <a:r>
              <a:rPr lang="en-US" sz="1050" b="1" dirty="0" err="1">
                <a:ea typeface="+mn-lt"/>
                <a:cs typeface="+mn-lt"/>
              </a:rPr>
              <a:t>epoha</a:t>
            </a:r>
            <a:endParaRPr lang="en-US" sz="1050" b="1" dirty="0">
              <a:ea typeface="+mn-lt"/>
              <a:cs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20BAF1-59E4-451A-80E4-B559A8F91FC3}"/>
              </a:ext>
            </a:extLst>
          </p:cNvPr>
          <p:cNvSpPr txBox="1"/>
          <p:nvPr/>
        </p:nvSpPr>
        <p:spPr>
          <a:xfrm>
            <a:off x="7159081" y="3205511"/>
            <a:ext cx="286028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>
                <a:ea typeface="+mn-lt"/>
                <a:cs typeface="+mn-lt"/>
              </a:rPr>
              <a:t>100-ta </a:t>
            </a:r>
            <a:r>
              <a:rPr lang="en-US" sz="1050" b="1" err="1">
                <a:ea typeface="+mn-lt"/>
                <a:cs typeface="+mn-lt"/>
              </a:rPr>
              <a:t>epoha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6FB9A3-D581-418F-9CB7-F5CA6320955A}"/>
              </a:ext>
            </a:extLst>
          </p:cNvPr>
          <p:cNvSpPr txBox="1"/>
          <p:nvPr/>
        </p:nvSpPr>
        <p:spPr>
          <a:xfrm>
            <a:off x="1416203" y="6067658"/>
            <a:ext cx="286028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>
                <a:ea typeface="+mn-lt"/>
                <a:cs typeface="+mn-lt"/>
              </a:rPr>
              <a:t> 200-ta </a:t>
            </a:r>
            <a:r>
              <a:rPr lang="en-US" sz="1050" b="1" err="1">
                <a:ea typeface="+mn-lt"/>
                <a:cs typeface="+mn-lt"/>
              </a:rPr>
              <a:t>epoha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E6CDFE-A0D2-49A1-8BDA-7F2ACE5F66EE}"/>
              </a:ext>
            </a:extLst>
          </p:cNvPr>
          <p:cNvSpPr txBox="1"/>
          <p:nvPr/>
        </p:nvSpPr>
        <p:spPr>
          <a:xfrm>
            <a:off x="7159081" y="6067658"/>
            <a:ext cx="286028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b="1">
                <a:ea typeface="+mn-lt"/>
                <a:cs typeface="+mn-lt"/>
              </a:rPr>
              <a:t> 250-ta </a:t>
            </a:r>
            <a:r>
              <a:rPr lang="en-US" sz="1050" b="1" err="1">
                <a:ea typeface="+mn-lt"/>
                <a:cs typeface="+mn-lt"/>
              </a:rPr>
              <a:t>epoha</a:t>
            </a:r>
            <a:endParaRPr lang="en-US" sz="1050" b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6921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2" descr="Text&#10;&#10;Description automatically generated">
            <a:extLst>
              <a:ext uri="{FF2B5EF4-FFF2-40B4-BE49-F238E27FC236}">
                <a16:creationId xmlns:a16="http://schemas.microsoft.com/office/drawing/2014/main" id="{B30431A6-0A72-4EB4-B7F6-B703C8F21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7" y="6010275"/>
            <a:ext cx="2747381" cy="8498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03EC7F-D258-449F-9D23-29C95FEC3F09}"/>
              </a:ext>
            </a:extLst>
          </p:cNvPr>
          <p:cNvSpPr txBox="1"/>
          <p:nvPr/>
        </p:nvSpPr>
        <p:spPr>
          <a:xfrm>
            <a:off x="4724400" y="641566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Arial"/>
                <a:cs typeface="Arial"/>
              </a:rPr>
              <a:t>Zagreb, 1. </a:t>
            </a:r>
            <a:r>
              <a:rPr lang="en-US" sz="1400" err="1">
                <a:latin typeface="Arial"/>
                <a:cs typeface="Arial"/>
              </a:rPr>
              <a:t>srpnja</a:t>
            </a:r>
            <a:r>
              <a:rPr lang="en-US" sz="1400">
                <a:latin typeface="Arial"/>
                <a:cs typeface="Arial"/>
              </a:rPr>
              <a:t> 2021.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E172C-2928-4A50-8FC3-8BE3A8709EF0}"/>
              </a:ext>
            </a:extLst>
          </p:cNvPr>
          <p:cNvSpPr txBox="1"/>
          <p:nvPr/>
        </p:nvSpPr>
        <p:spPr>
          <a:xfrm>
            <a:off x="9445082" y="620193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latin typeface="Arial"/>
                <a:cs typeface="Arial"/>
              </a:rPr>
              <a:t>Zavod za </a:t>
            </a:r>
            <a:r>
              <a:rPr lang="en-US" sz="1200" err="1">
                <a:latin typeface="Arial"/>
                <a:cs typeface="Arial"/>
              </a:rPr>
              <a:t>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mikroelektroniku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računalne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inteligentne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sustave</a:t>
            </a:r>
          </a:p>
        </p:txBody>
      </p:sp>
      <p:pic>
        <p:nvPicPr>
          <p:cNvPr id="2" name="compare">
            <a:hlinkClick r:id="" action="ppaction://media"/>
            <a:extLst>
              <a:ext uri="{FF2B5EF4-FFF2-40B4-BE49-F238E27FC236}">
                <a16:creationId xmlns:a16="http://schemas.microsoft.com/office/drawing/2014/main" id="{344342AF-ACB1-4D63-A379-77BA13ADF8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7519" y="241150"/>
            <a:ext cx="10256222" cy="576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6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B61C-F247-48C5-B036-E5CEFBED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Sadržaj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8DF77-EFD4-46FA-81BB-3C2528AC8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har char="•"/>
            </a:pP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3200" dirty="0" err="1">
                <a:solidFill>
                  <a:schemeClr val="tx1"/>
                </a:solidFill>
                <a:latin typeface="Calibri Light"/>
                <a:ea typeface="+mn-lt"/>
                <a:cs typeface="Calibri Light"/>
              </a:rPr>
              <a:t>Opis</a:t>
            </a:r>
            <a:r>
              <a:rPr lang="en-US" sz="3200" dirty="0">
                <a:solidFill>
                  <a:schemeClr val="tx1"/>
                </a:solidFill>
                <a:latin typeface="Calibri Light"/>
                <a:ea typeface="+mn-lt"/>
                <a:cs typeface="Calibri Light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Calibri Light"/>
                <a:ea typeface="+mn-lt"/>
                <a:cs typeface="Calibri Light"/>
              </a:rPr>
              <a:t>zadatka</a:t>
            </a: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har char="•"/>
            </a:pP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Programski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paket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za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simulaciju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robota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Webots</a:t>
            </a: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har char="•"/>
            </a:pP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Umjetne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neuronske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mreže</a:t>
            </a: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har char="•"/>
            </a:pPr>
            <a:r>
              <a:rPr lang="en-US" sz="3200" dirty="0">
                <a:solidFill>
                  <a:schemeClr val="tx1"/>
                </a:solidFill>
                <a:latin typeface="Calibri Light"/>
                <a:cs typeface="Calibri Light"/>
              </a:rPr>
              <a:t> 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Implementacija</a:t>
            </a: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har char="•"/>
            </a:pPr>
            <a:r>
              <a:rPr lang="en-US" sz="3200" dirty="0">
                <a:solidFill>
                  <a:schemeClr val="tx1"/>
                </a:solidFill>
                <a:latin typeface="Calibri Light" panose="020F0302020204030204"/>
                <a:cs typeface="Calibri Light" panose="020F0302020204030204"/>
              </a:rPr>
              <a:t> 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Rezultati</a:t>
            </a: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5" name="Picture 32" descr="Text&#10;&#10;Description automatically generated">
            <a:extLst>
              <a:ext uri="{FF2B5EF4-FFF2-40B4-BE49-F238E27FC236}">
                <a16:creationId xmlns:a16="http://schemas.microsoft.com/office/drawing/2014/main" id="{EE401721-5718-4C2D-8978-ECF1ACD23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" y="6010275"/>
            <a:ext cx="2747381" cy="849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C8494-9738-4016-AFC4-D0039EEBD91C}"/>
              </a:ext>
            </a:extLst>
          </p:cNvPr>
          <p:cNvSpPr txBox="1"/>
          <p:nvPr/>
        </p:nvSpPr>
        <p:spPr>
          <a:xfrm>
            <a:off x="4724400" y="641566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Arial"/>
                <a:cs typeface="Arial"/>
              </a:rPr>
              <a:t>Zagreb, 1. </a:t>
            </a:r>
            <a:r>
              <a:rPr lang="en-US" sz="1400" err="1">
                <a:latin typeface="Arial"/>
                <a:cs typeface="Arial"/>
              </a:rPr>
              <a:t>srpnja</a:t>
            </a:r>
            <a:r>
              <a:rPr lang="en-US" sz="1400">
                <a:latin typeface="Arial"/>
                <a:cs typeface="Arial"/>
              </a:rPr>
              <a:t> 2021.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8C44E-C583-4798-9547-E7C15E8BC2EB}"/>
              </a:ext>
            </a:extLst>
          </p:cNvPr>
          <p:cNvSpPr txBox="1"/>
          <p:nvPr/>
        </p:nvSpPr>
        <p:spPr>
          <a:xfrm>
            <a:off x="9445082" y="620193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latin typeface="Arial"/>
                <a:cs typeface="Arial"/>
              </a:rPr>
              <a:t>Zavod za </a:t>
            </a:r>
            <a:r>
              <a:rPr lang="en-US" sz="1200" err="1">
                <a:latin typeface="Arial"/>
                <a:cs typeface="Arial"/>
              </a:rPr>
              <a:t>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mikroelektroniku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računalne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inteligentne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sustave</a:t>
            </a:r>
          </a:p>
        </p:txBody>
      </p:sp>
    </p:spTree>
    <p:extLst>
      <p:ext uri="{BB962C8B-B14F-4D97-AF65-F5344CB8AC3E}">
        <p14:creationId xmlns:p14="http://schemas.microsoft.com/office/powerpoint/2010/main" val="394080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B61C-F247-48C5-B036-E5CEFBED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Opis </a:t>
            </a:r>
            <a:r>
              <a:rPr lang="en-US" err="1">
                <a:latin typeface="Arial"/>
                <a:cs typeface="Arial"/>
              </a:rPr>
              <a:t>zadatka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8DF77-EFD4-46FA-81BB-3C2528AC8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 Model 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objekata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koji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koriste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dvije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noge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za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kretanje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engl.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biped)</a:t>
            </a:r>
          </a:p>
          <a:p>
            <a:pPr>
              <a:buChar char="•"/>
            </a:pP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Modele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neuronskih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mreža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za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potrebe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kretanje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dvonožnog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modela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 </a:t>
            </a:r>
          </a:p>
          <a:p>
            <a:pPr>
              <a:buChar char="•"/>
            </a:pP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Koristiti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programski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jezik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C++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i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Python</a:t>
            </a:r>
          </a:p>
          <a:p>
            <a:pPr>
              <a:buChar char="•"/>
            </a:pP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Rezultate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rada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načiniti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dostupne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putem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Interneta</a:t>
            </a:r>
          </a:p>
          <a:p>
            <a:pPr>
              <a:buChar char="•"/>
            </a:pP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Citirati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korištenu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literaturu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i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navesti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dobivenu</a:t>
            </a:r>
            <a:r>
              <a:rPr lang="en-US" sz="32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err="1">
                <a:solidFill>
                  <a:schemeClr val="tx1"/>
                </a:solidFill>
                <a:ea typeface="+mn-lt"/>
                <a:cs typeface="+mn-lt"/>
              </a:rPr>
              <a:t>pomoć</a:t>
            </a:r>
          </a:p>
        </p:txBody>
      </p:sp>
      <p:pic>
        <p:nvPicPr>
          <p:cNvPr id="12" name="Picture 32" descr="Text&#10;&#10;Description automatically generated">
            <a:extLst>
              <a:ext uri="{FF2B5EF4-FFF2-40B4-BE49-F238E27FC236}">
                <a16:creationId xmlns:a16="http://schemas.microsoft.com/office/drawing/2014/main" id="{C81F5943-5BCF-42A7-AFB5-034103E77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" y="6010275"/>
            <a:ext cx="2747381" cy="8498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E6F381-B077-4E1B-80F0-0683F402F551}"/>
              </a:ext>
            </a:extLst>
          </p:cNvPr>
          <p:cNvSpPr txBox="1"/>
          <p:nvPr/>
        </p:nvSpPr>
        <p:spPr>
          <a:xfrm>
            <a:off x="4724400" y="641566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Arial"/>
                <a:cs typeface="Arial"/>
              </a:rPr>
              <a:t>Zagreb, 1. </a:t>
            </a:r>
            <a:r>
              <a:rPr lang="en-US" sz="1400" err="1">
                <a:latin typeface="Arial"/>
                <a:cs typeface="Arial"/>
              </a:rPr>
              <a:t>srpnja</a:t>
            </a:r>
            <a:r>
              <a:rPr lang="en-US" sz="1400">
                <a:latin typeface="Arial"/>
                <a:cs typeface="Arial"/>
              </a:rPr>
              <a:t> 2021.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FF1EF0-4C43-4BC4-87BE-E5D2B4359A75}"/>
              </a:ext>
            </a:extLst>
          </p:cNvPr>
          <p:cNvSpPr txBox="1"/>
          <p:nvPr/>
        </p:nvSpPr>
        <p:spPr>
          <a:xfrm>
            <a:off x="9445082" y="620193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latin typeface="Arial"/>
                <a:cs typeface="Arial"/>
              </a:rPr>
              <a:t>Zavod za </a:t>
            </a:r>
            <a:r>
              <a:rPr lang="en-US" sz="1200" err="1">
                <a:latin typeface="Arial"/>
                <a:cs typeface="Arial"/>
              </a:rPr>
              <a:t>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mikroelektroniku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računalne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inteligentne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sustave</a:t>
            </a:r>
          </a:p>
        </p:txBody>
      </p:sp>
    </p:spTree>
    <p:extLst>
      <p:ext uri="{BB962C8B-B14F-4D97-AF65-F5344CB8AC3E}">
        <p14:creationId xmlns:p14="http://schemas.microsoft.com/office/powerpoint/2010/main" val="103708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B61C-F247-48C5-B036-E5CEFBED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09" y="499533"/>
            <a:ext cx="9657654" cy="1658198"/>
          </a:xfrm>
        </p:spPr>
        <p:txBody>
          <a:bodyPr/>
          <a:lstStyle/>
          <a:p>
            <a:r>
              <a:rPr lang="en-US" sz="4000" dirty="0" err="1">
                <a:solidFill>
                  <a:schemeClr val="tx1"/>
                </a:solidFill>
                <a:ea typeface="+mj-lt"/>
                <a:cs typeface="+mj-lt"/>
              </a:rPr>
              <a:t>Programski</a:t>
            </a:r>
            <a:r>
              <a:rPr lang="en-US" sz="4000" dirty="0">
                <a:solidFill>
                  <a:schemeClr val="tx1"/>
                </a:solidFill>
                <a:ea typeface="+mj-lt"/>
                <a:cs typeface="+mj-lt"/>
              </a:rPr>
              <a:t> </a:t>
            </a:r>
            <a:r>
              <a:rPr lang="en-US" sz="4000" dirty="0" err="1">
                <a:solidFill>
                  <a:schemeClr val="tx1"/>
                </a:solidFill>
                <a:ea typeface="+mj-lt"/>
                <a:cs typeface="+mj-lt"/>
              </a:rPr>
              <a:t>paket</a:t>
            </a:r>
            <a:r>
              <a:rPr lang="en-US" sz="4000" dirty="0">
                <a:solidFill>
                  <a:schemeClr val="tx1"/>
                </a:solidFill>
                <a:ea typeface="+mj-lt"/>
                <a:cs typeface="+mj-lt"/>
              </a:rPr>
              <a:t> za </a:t>
            </a:r>
            <a:r>
              <a:rPr lang="en-US" sz="4000" dirty="0" err="1">
                <a:solidFill>
                  <a:schemeClr val="tx1"/>
                </a:solidFill>
                <a:ea typeface="+mj-lt"/>
                <a:cs typeface="+mj-lt"/>
              </a:rPr>
              <a:t>simulaciju</a:t>
            </a:r>
            <a:r>
              <a:rPr lang="en-US" sz="4000" dirty="0">
                <a:solidFill>
                  <a:schemeClr val="tx1"/>
                </a:solidFill>
                <a:ea typeface="+mj-lt"/>
                <a:cs typeface="+mj-lt"/>
              </a:rPr>
              <a:t> </a:t>
            </a:r>
            <a:r>
              <a:rPr lang="en-US" sz="4000" dirty="0" err="1">
                <a:solidFill>
                  <a:schemeClr val="tx1"/>
                </a:solidFill>
                <a:ea typeface="+mj-lt"/>
                <a:cs typeface="+mj-lt"/>
              </a:rPr>
              <a:t>robota</a:t>
            </a:r>
            <a:r>
              <a:rPr lang="en-US" sz="4000" dirty="0">
                <a:solidFill>
                  <a:schemeClr val="tx1"/>
                </a:solidFill>
                <a:ea typeface="+mj-lt"/>
                <a:cs typeface="+mj-lt"/>
              </a:rPr>
              <a:t> </a:t>
            </a:r>
            <a:r>
              <a:rPr lang="en-US" sz="4000" dirty="0" err="1">
                <a:solidFill>
                  <a:schemeClr val="tx1"/>
                </a:solidFill>
                <a:ea typeface="+mj-lt"/>
                <a:cs typeface="+mj-lt"/>
              </a:rPr>
              <a:t>Webots</a:t>
            </a:r>
            <a:endParaRPr lang="en-US" sz="4000" dirty="0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8DF77-EFD4-46FA-81BB-3C2528AC8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har char="•"/>
            </a:pP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Webots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 R2021a</a:t>
            </a:r>
            <a:endParaRPr lang="en-US" dirty="0">
              <a:solidFill>
                <a:schemeClr val="tx1"/>
              </a:solidFill>
            </a:endParaRPr>
          </a:p>
          <a:p>
            <a:pPr>
              <a:buChar char="•"/>
            </a:pP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 Linux, Windows, Mac</a:t>
            </a:r>
          </a:p>
          <a:p>
            <a:pPr>
              <a:buChar char="•"/>
            </a:pP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stvarni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modeli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robota</a:t>
            </a: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har char="•"/>
            </a:pP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Svijet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 → Robot →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Kontroler</a:t>
            </a: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har char="•"/>
            </a:pP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 C/C++, Java, Python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ili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MATLAB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758142B-5A77-4341-AFD9-43730CB32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204" y="134860"/>
            <a:ext cx="1777226" cy="1700329"/>
          </a:xfrm>
          <a:prstGeom prst="rect">
            <a:avLst/>
          </a:prstGeom>
        </p:spPr>
      </p:pic>
      <p:pic>
        <p:nvPicPr>
          <p:cNvPr id="13" name="Picture 32" descr="Text&#10;&#10;Description automatically generated">
            <a:extLst>
              <a:ext uri="{FF2B5EF4-FFF2-40B4-BE49-F238E27FC236}">
                <a16:creationId xmlns:a16="http://schemas.microsoft.com/office/drawing/2014/main" id="{B30431A6-0A72-4EB4-B7F6-B703C8F21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7" y="6010275"/>
            <a:ext cx="2747381" cy="8498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03EC7F-D258-449F-9D23-29C95FEC3F09}"/>
              </a:ext>
            </a:extLst>
          </p:cNvPr>
          <p:cNvSpPr txBox="1"/>
          <p:nvPr/>
        </p:nvSpPr>
        <p:spPr>
          <a:xfrm>
            <a:off x="4724400" y="641566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Arial"/>
                <a:cs typeface="Arial"/>
              </a:rPr>
              <a:t>Zagreb, 1. </a:t>
            </a:r>
            <a:r>
              <a:rPr lang="en-US" sz="1400" err="1">
                <a:latin typeface="Arial"/>
                <a:cs typeface="Arial"/>
              </a:rPr>
              <a:t>srpnja</a:t>
            </a:r>
            <a:r>
              <a:rPr lang="en-US" sz="1400">
                <a:latin typeface="Arial"/>
                <a:cs typeface="Arial"/>
              </a:rPr>
              <a:t> 2021.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E172C-2928-4A50-8FC3-8BE3A8709EF0}"/>
              </a:ext>
            </a:extLst>
          </p:cNvPr>
          <p:cNvSpPr txBox="1"/>
          <p:nvPr/>
        </p:nvSpPr>
        <p:spPr>
          <a:xfrm>
            <a:off x="9445082" y="620193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latin typeface="Arial"/>
                <a:cs typeface="Arial"/>
              </a:rPr>
              <a:t>Zavod za </a:t>
            </a:r>
            <a:r>
              <a:rPr lang="en-US" sz="1200" err="1">
                <a:latin typeface="Arial"/>
                <a:cs typeface="Arial"/>
              </a:rPr>
              <a:t>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mikroelektroniku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računalne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inteligentne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sustave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BF733A02-6653-4703-99BF-4834FA32E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369" y="2199325"/>
            <a:ext cx="4188444" cy="3080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8179A-F6D0-4A1F-AB0E-3DAD71272749}"/>
              </a:ext>
            </a:extLst>
          </p:cNvPr>
          <p:cNvSpPr txBox="1"/>
          <p:nvPr/>
        </p:nvSpPr>
        <p:spPr>
          <a:xfrm>
            <a:off x="7400691" y="5272669"/>
            <a:ext cx="415568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cs typeface="Calibri Light"/>
              </a:rPr>
              <a:t>Atlas (Boston Dynamics) (</a:t>
            </a:r>
            <a:r>
              <a:rPr lang="en-US" sz="1050" err="1">
                <a:cs typeface="Calibri Light"/>
              </a:rPr>
              <a:t>izvor:</a:t>
            </a:r>
            <a:r>
              <a:rPr lang="en-US" sz="1050" err="1">
                <a:ea typeface="+mn-lt"/>
                <a:cs typeface="+mn-lt"/>
              </a:rPr>
              <a:t>https</a:t>
            </a:r>
            <a:r>
              <a:rPr lang="en-US" sz="1050">
                <a:ea typeface="+mn-lt"/>
                <a:cs typeface="+mn-lt"/>
              </a:rPr>
              <a:t>://cyberbotics.com/doc/guide/atlas)</a:t>
            </a:r>
          </a:p>
        </p:txBody>
      </p:sp>
    </p:spTree>
    <p:extLst>
      <p:ext uri="{BB962C8B-B14F-4D97-AF65-F5344CB8AC3E}">
        <p14:creationId xmlns:p14="http://schemas.microsoft.com/office/powerpoint/2010/main" val="304570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2" descr="Text&#10;&#10;Description automatically generated">
            <a:extLst>
              <a:ext uri="{FF2B5EF4-FFF2-40B4-BE49-F238E27FC236}">
                <a16:creationId xmlns:a16="http://schemas.microsoft.com/office/drawing/2014/main" id="{B30431A6-0A72-4EB4-B7F6-B703C8F2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" y="6010275"/>
            <a:ext cx="2747381" cy="8498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03EC7F-D258-449F-9D23-29C95FEC3F09}"/>
              </a:ext>
            </a:extLst>
          </p:cNvPr>
          <p:cNvSpPr txBox="1"/>
          <p:nvPr/>
        </p:nvSpPr>
        <p:spPr>
          <a:xfrm>
            <a:off x="4724400" y="641566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Arial"/>
                <a:cs typeface="Arial"/>
              </a:rPr>
              <a:t>Zagreb, 1. </a:t>
            </a:r>
            <a:r>
              <a:rPr lang="en-US" sz="1400" err="1">
                <a:latin typeface="Arial"/>
                <a:cs typeface="Arial"/>
              </a:rPr>
              <a:t>srpnja</a:t>
            </a:r>
            <a:r>
              <a:rPr lang="en-US" sz="1400">
                <a:latin typeface="Arial"/>
                <a:cs typeface="Arial"/>
              </a:rPr>
              <a:t> 2021.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E172C-2928-4A50-8FC3-8BE3A8709EF0}"/>
              </a:ext>
            </a:extLst>
          </p:cNvPr>
          <p:cNvSpPr txBox="1"/>
          <p:nvPr/>
        </p:nvSpPr>
        <p:spPr>
          <a:xfrm>
            <a:off x="9445082" y="620193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latin typeface="Arial"/>
                <a:cs typeface="Arial"/>
              </a:rPr>
              <a:t>Zavod za </a:t>
            </a:r>
            <a:r>
              <a:rPr lang="en-US" sz="1200" err="1">
                <a:latin typeface="Arial"/>
                <a:cs typeface="Arial"/>
              </a:rPr>
              <a:t>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mikroelektroniku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računalne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inteligentne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sustave</a:t>
            </a:r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2FDCC54-DED7-486F-9B36-A86B2D50B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80" y="267809"/>
            <a:ext cx="10558346" cy="571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71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B61C-F247-48C5-B036-E5CEFBED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09" y="499533"/>
            <a:ext cx="9657654" cy="1658198"/>
          </a:xfrm>
        </p:spPr>
        <p:txBody>
          <a:bodyPr/>
          <a:lstStyle/>
          <a:p>
            <a:r>
              <a:rPr lang="en-US" sz="4000">
                <a:solidFill>
                  <a:schemeClr val="tx1"/>
                </a:solidFill>
                <a:ea typeface="+mj-lt"/>
                <a:cs typeface="+mj-lt"/>
              </a:rPr>
              <a:t>Umjetne neuronske mreže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8DF77-EFD4-46FA-81BB-3C2528AC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290" y="2011680"/>
            <a:ext cx="5336091" cy="376618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har char="•"/>
            </a:pP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Mreže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umjetnih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neurona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–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funkcijska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regresija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i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klasifikacija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Korištenje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NM</a:t>
            </a:r>
          </a:p>
          <a:p>
            <a:pPr marL="518795" lvl="1" indent="-514350">
              <a:buAutoNum type="arabicPeriod"/>
            </a:pPr>
            <a:r>
              <a:rPr lang="en-US" sz="3200" i="0" dirty="0" err="1">
                <a:solidFill>
                  <a:schemeClr val="tx1"/>
                </a:solidFill>
                <a:ea typeface="+mn-lt"/>
                <a:cs typeface="+mn-lt"/>
              </a:rPr>
              <a:t>Treniranje</a:t>
            </a:r>
            <a:endParaRPr lang="en-US" sz="3200" i="0" dirty="0">
              <a:solidFill>
                <a:schemeClr val="tx1"/>
              </a:solidFill>
              <a:ea typeface="+mn-lt"/>
              <a:cs typeface="+mn-lt"/>
            </a:endParaRPr>
          </a:p>
          <a:p>
            <a:pPr marL="720090" lvl="2">
              <a:buAutoNum type="arabicPeriod"/>
            </a:pPr>
            <a:r>
              <a:rPr lang="en-US" sz="2800" i="0" dirty="0" err="1">
                <a:solidFill>
                  <a:schemeClr val="tx1"/>
                </a:solidFill>
                <a:ea typeface="+mn-lt"/>
                <a:cs typeface="+mn-lt"/>
              </a:rPr>
              <a:t>Unaprijedni</a:t>
            </a:r>
            <a:r>
              <a:rPr lang="en-US" sz="2800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ea typeface="+mn-lt"/>
                <a:cs typeface="+mn-lt"/>
              </a:rPr>
              <a:t>prolaz</a:t>
            </a:r>
            <a:endParaRPr lang="en-US" sz="2800" i="0" dirty="0">
              <a:solidFill>
                <a:schemeClr val="tx1"/>
              </a:solidFill>
              <a:ea typeface="+mn-lt"/>
              <a:cs typeface="+mn-lt"/>
            </a:endParaRPr>
          </a:p>
          <a:p>
            <a:pPr marL="720090" lvl="2">
              <a:buAutoNum type="arabicPeriod"/>
            </a:pPr>
            <a:r>
              <a:rPr lang="en-US" sz="2800" i="0" dirty="0" err="1">
                <a:solidFill>
                  <a:schemeClr val="tx1"/>
                </a:solidFill>
                <a:ea typeface="+mn-lt"/>
                <a:cs typeface="+mn-lt"/>
              </a:rPr>
              <a:t>Algoritam</a:t>
            </a:r>
            <a:r>
              <a:rPr lang="en-US" sz="2800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ea typeface="+mn-lt"/>
                <a:cs typeface="+mn-lt"/>
              </a:rPr>
              <a:t>ispravka</a:t>
            </a:r>
            <a:r>
              <a:rPr lang="en-US" sz="2800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ea typeface="+mn-lt"/>
                <a:cs typeface="+mn-lt"/>
              </a:rPr>
              <a:t>pogreške</a:t>
            </a:r>
            <a:r>
              <a:rPr lang="en-US" sz="2800" i="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ea typeface="+mn-lt"/>
                <a:cs typeface="+mn-lt"/>
              </a:rPr>
              <a:t>unazad</a:t>
            </a:r>
            <a:r>
              <a:rPr lang="en-US" sz="2800" i="0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en-US" sz="2800" i="0" dirty="0" err="1">
                <a:solidFill>
                  <a:schemeClr val="tx1"/>
                </a:solidFill>
                <a:ea typeface="+mn-lt"/>
                <a:cs typeface="+mn-lt"/>
              </a:rPr>
              <a:t>engl.</a:t>
            </a:r>
            <a:r>
              <a:rPr lang="en-US" sz="2800" i="0" dirty="0">
                <a:solidFill>
                  <a:schemeClr val="tx1"/>
                </a:solidFill>
                <a:ea typeface="+mn-lt"/>
                <a:cs typeface="+mn-lt"/>
              </a:rPr>
              <a:t> Backpropagation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)</a:t>
            </a:r>
            <a:endParaRPr lang="en-US" sz="2800" i="0" dirty="0">
              <a:solidFill>
                <a:schemeClr val="tx1"/>
              </a:solidFill>
              <a:ea typeface="+mn-lt"/>
              <a:cs typeface="+mn-lt"/>
            </a:endParaRPr>
          </a:p>
          <a:p>
            <a:pPr marL="518795" lvl="1" indent="-514350">
              <a:buAutoNum type="arabicPeriod"/>
            </a:pPr>
            <a:r>
              <a:rPr lang="en-US" sz="3200" i="0" dirty="0" err="1">
                <a:solidFill>
                  <a:schemeClr val="tx1"/>
                </a:solidFill>
                <a:ea typeface="+mn-lt"/>
                <a:cs typeface="+mn-lt"/>
              </a:rPr>
              <a:t>Predviđanje</a:t>
            </a:r>
            <a:endParaRPr lang="en-US" sz="3200" i="0" dirty="0">
              <a:solidFill>
                <a:schemeClr val="tx1"/>
              </a:solidFill>
              <a:ea typeface="+mn-lt"/>
              <a:cs typeface="+mn-lt"/>
            </a:endParaRPr>
          </a:p>
          <a:p>
            <a:pPr marL="518795" lvl="1" indent="-514350">
              <a:buChar char="•"/>
            </a:pP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Unaprijedna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slojevita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neuronska</a:t>
            </a: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tx1"/>
                </a:solidFill>
                <a:ea typeface="+mn-lt"/>
                <a:cs typeface="+mn-lt"/>
              </a:rPr>
              <a:t>mreža</a:t>
            </a: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 marL="347345" lvl="1">
              <a:buChar char="•"/>
            </a:pPr>
            <a:endParaRPr lang="en-US" sz="3200" i="0" dirty="0">
              <a:solidFill>
                <a:schemeClr val="tx1"/>
              </a:solidFill>
              <a:ea typeface="+mn-lt"/>
              <a:cs typeface="+mn-lt"/>
            </a:endParaRPr>
          </a:p>
          <a:p>
            <a:pPr>
              <a:buChar char="•"/>
            </a:pP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13" name="Picture 32" descr="Text&#10;&#10;Description automatically generated">
            <a:extLst>
              <a:ext uri="{FF2B5EF4-FFF2-40B4-BE49-F238E27FC236}">
                <a16:creationId xmlns:a16="http://schemas.microsoft.com/office/drawing/2014/main" id="{B30431A6-0A72-4EB4-B7F6-B703C8F2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" y="6010275"/>
            <a:ext cx="2747381" cy="8498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03EC7F-D258-449F-9D23-29C95FEC3F09}"/>
              </a:ext>
            </a:extLst>
          </p:cNvPr>
          <p:cNvSpPr txBox="1"/>
          <p:nvPr/>
        </p:nvSpPr>
        <p:spPr>
          <a:xfrm>
            <a:off x="4724400" y="641566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Arial"/>
                <a:cs typeface="Arial"/>
              </a:rPr>
              <a:t>Zagreb, 1. </a:t>
            </a:r>
            <a:r>
              <a:rPr lang="en-US" sz="1400" err="1">
                <a:latin typeface="Arial"/>
                <a:cs typeface="Arial"/>
              </a:rPr>
              <a:t>srpnja</a:t>
            </a:r>
            <a:r>
              <a:rPr lang="en-US" sz="1400">
                <a:latin typeface="Arial"/>
                <a:cs typeface="Arial"/>
              </a:rPr>
              <a:t> 2021.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E172C-2928-4A50-8FC3-8BE3A8709EF0}"/>
              </a:ext>
            </a:extLst>
          </p:cNvPr>
          <p:cNvSpPr txBox="1"/>
          <p:nvPr/>
        </p:nvSpPr>
        <p:spPr>
          <a:xfrm>
            <a:off x="9445082" y="620193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latin typeface="Arial"/>
                <a:cs typeface="Arial"/>
              </a:rPr>
              <a:t>Zavod za </a:t>
            </a:r>
            <a:r>
              <a:rPr lang="en-US" sz="1200" err="1">
                <a:latin typeface="Arial"/>
                <a:cs typeface="Arial"/>
              </a:rPr>
              <a:t>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mikroelektroniku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računalne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inteligentne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sustave</a:t>
            </a:r>
          </a:p>
        </p:txBody>
      </p:sp>
      <p:pic>
        <p:nvPicPr>
          <p:cNvPr id="7" name="Graphic 7" descr="Network outline">
            <a:extLst>
              <a:ext uri="{FF2B5EF4-FFF2-40B4-BE49-F238E27FC236}">
                <a16:creationId xmlns:a16="http://schemas.microsoft.com/office/drawing/2014/main" id="{9DA7A75E-C1E6-4E4C-A083-A02DB5C14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3729" y="-57614"/>
            <a:ext cx="1778617" cy="1778617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2B2EC4E4-65EE-44DB-9CDE-28AD52352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790" y="1983892"/>
            <a:ext cx="3988419" cy="3336266"/>
          </a:xfrm>
          <a:prstGeom prst="rect">
            <a:avLst/>
          </a:prstGeom>
        </p:spPr>
      </p:pic>
      <p:sp>
        <p:nvSpPr>
          <p:cNvPr id="18" name="TextBox 2">
            <a:extLst>
              <a:ext uri="{FF2B5EF4-FFF2-40B4-BE49-F238E27FC236}">
                <a16:creationId xmlns:a16="http://schemas.microsoft.com/office/drawing/2014/main" id="{DC13978F-5927-4C88-8AF3-D2730577D00C}"/>
              </a:ext>
            </a:extLst>
          </p:cNvPr>
          <p:cNvSpPr txBox="1"/>
          <p:nvPr/>
        </p:nvSpPr>
        <p:spPr>
          <a:xfrm>
            <a:off x="1053788" y="5328424"/>
            <a:ext cx="3988420" cy="57708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ea typeface="+mn-lt"/>
                <a:cs typeface="+mn-lt"/>
              </a:rPr>
              <a:t>Primjer mreže 2x5x3x2 (izvor: Marko Čupić, Umjetne neuronske mreže, 2018. URL http://java.zemris.fer.hr/ nastava/ui/ann/ann-20180604.pdf)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0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B61C-F247-48C5-B036-E5CEFBED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09" y="499533"/>
            <a:ext cx="9657654" cy="1658198"/>
          </a:xfrm>
        </p:spPr>
        <p:txBody>
          <a:bodyPr>
            <a:normAutofit/>
          </a:bodyPr>
          <a:lstStyle/>
          <a:p>
            <a:r>
              <a:rPr lang="en-US" sz="4000" err="1">
                <a:solidFill>
                  <a:schemeClr val="tx1"/>
                </a:solidFill>
                <a:cs typeface="Calibri Light"/>
              </a:rPr>
              <a:t>Umjetni</a:t>
            </a:r>
            <a:r>
              <a:rPr lang="en-US" sz="4000">
                <a:solidFill>
                  <a:schemeClr val="tx1"/>
                </a:solidFill>
                <a:cs typeface="Calibri Light"/>
              </a:rPr>
              <a:t> neuron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32" descr="Text&#10;&#10;Description automatically generated">
            <a:extLst>
              <a:ext uri="{FF2B5EF4-FFF2-40B4-BE49-F238E27FC236}">
                <a16:creationId xmlns:a16="http://schemas.microsoft.com/office/drawing/2014/main" id="{B30431A6-0A72-4EB4-B7F6-B703C8F2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" y="6010275"/>
            <a:ext cx="2747381" cy="8498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03EC7F-D258-449F-9D23-29C95FEC3F09}"/>
              </a:ext>
            </a:extLst>
          </p:cNvPr>
          <p:cNvSpPr txBox="1"/>
          <p:nvPr/>
        </p:nvSpPr>
        <p:spPr>
          <a:xfrm>
            <a:off x="4724400" y="641566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Arial"/>
                <a:cs typeface="Arial"/>
              </a:rPr>
              <a:t>Zagreb, 1. </a:t>
            </a:r>
            <a:r>
              <a:rPr lang="en-US" sz="1400" err="1">
                <a:latin typeface="Arial"/>
                <a:cs typeface="Arial"/>
              </a:rPr>
              <a:t>srpnja</a:t>
            </a:r>
            <a:r>
              <a:rPr lang="en-US" sz="1400">
                <a:latin typeface="Arial"/>
                <a:cs typeface="Arial"/>
              </a:rPr>
              <a:t> 2021.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E172C-2928-4A50-8FC3-8BE3A8709EF0}"/>
              </a:ext>
            </a:extLst>
          </p:cNvPr>
          <p:cNvSpPr txBox="1"/>
          <p:nvPr/>
        </p:nvSpPr>
        <p:spPr>
          <a:xfrm>
            <a:off x="9445082" y="620193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latin typeface="Arial"/>
                <a:cs typeface="Arial"/>
              </a:rPr>
              <a:t>Zavod za </a:t>
            </a:r>
            <a:r>
              <a:rPr lang="en-US" sz="1200" err="1">
                <a:latin typeface="Arial"/>
                <a:cs typeface="Arial"/>
              </a:rPr>
              <a:t>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mikroelektroniku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računalne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inteligentne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sustave</a:t>
            </a:r>
          </a:p>
        </p:txBody>
      </p:sp>
      <p:pic>
        <p:nvPicPr>
          <p:cNvPr id="7" name="Graphic 7" descr="Network outline">
            <a:extLst>
              <a:ext uri="{FF2B5EF4-FFF2-40B4-BE49-F238E27FC236}">
                <a16:creationId xmlns:a16="http://schemas.microsoft.com/office/drawing/2014/main" id="{9DA7A75E-C1E6-4E4C-A083-A02DB5C14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3729" y="-57614"/>
            <a:ext cx="1778617" cy="1778617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4097345B-33FA-45BA-886F-16CDE9BBC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066412" y="2581128"/>
            <a:ext cx="5419725" cy="2162654"/>
          </a:xfr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7C77FA31-971A-4F14-BD74-12347F8AC0BA}"/>
              </a:ext>
            </a:extLst>
          </p:cNvPr>
          <p:cNvSpPr txBox="1"/>
          <p:nvPr/>
        </p:nvSpPr>
        <p:spPr>
          <a:xfrm>
            <a:off x="5951032" y="4705814"/>
            <a:ext cx="5521712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ea typeface="+mn-lt"/>
                <a:cs typeface="+mn-lt"/>
              </a:rPr>
              <a:t>Primjer neurona sa n ulaza (izvor: Marko Čupić, Umjetne neuronske mreže, 2018-. URL http://java.zemris.fer.hr/ nastava/ui/ann/ann-20180604.pdf)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42BCD6-08CD-4330-BC68-E8252F01E8ED}"/>
              </a:ext>
            </a:extLst>
          </p:cNvPr>
          <p:cNvSpPr txBox="1">
            <a:spLocks/>
          </p:cNvSpPr>
          <p:nvPr/>
        </p:nvSpPr>
        <p:spPr>
          <a:xfrm>
            <a:off x="676656" y="2011680"/>
            <a:ext cx="5280335" cy="3766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200">
              <a:solidFill>
                <a:schemeClr val="tx1"/>
              </a:solidFill>
              <a:ea typeface="+mn-lt"/>
              <a:cs typeface="+mn-lt"/>
            </a:endParaRPr>
          </a:p>
          <a:p>
            <a:pPr marL="347345" lvl="1" indent="-514350">
              <a:buFont typeface="Arial" pitchFamily="34" charset="0"/>
              <a:buChar char="•"/>
            </a:pPr>
            <a:endParaRPr lang="en-US" sz="320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14" name="Picture 15" descr="Text&#10;&#10;Description automatically generated">
            <a:extLst>
              <a:ext uri="{FF2B5EF4-FFF2-40B4-BE49-F238E27FC236}">
                <a16:creationId xmlns:a16="http://schemas.microsoft.com/office/drawing/2014/main" id="{F48740C6-5D4C-4E6B-87B7-58B356E129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253" y="2715008"/>
            <a:ext cx="3663175" cy="188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F9FDA10F-C386-47AC-A651-766BA99323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7723" y="462323"/>
            <a:ext cx="3789092" cy="2724150"/>
          </a:xfrm>
        </p:spPr>
      </p:pic>
      <p:pic>
        <p:nvPicPr>
          <p:cNvPr id="6" name="Picture 6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812BBDC6-8CEE-4241-AF4D-7DB71052F8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19038" y="465459"/>
            <a:ext cx="3789090" cy="272484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98916B-B0B9-4CCC-AF54-77DA24267BD8}"/>
              </a:ext>
            </a:extLst>
          </p:cNvPr>
          <p:cNvSpPr txBox="1"/>
          <p:nvPr/>
        </p:nvSpPr>
        <p:spPr>
          <a:xfrm>
            <a:off x="1609725" y="4886325"/>
            <a:ext cx="34766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64652A-2199-4B14-A448-3EBA3E20FC17}"/>
              </a:ext>
            </a:extLst>
          </p:cNvPr>
          <p:cNvSpPr txBox="1"/>
          <p:nvPr/>
        </p:nvSpPr>
        <p:spPr>
          <a:xfrm>
            <a:off x="6838950" y="4953000"/>
            <a:ext cx="34766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 Light"/>
            </a:endParaRPr>
          </a:p>
        </p:txBody>
      </p:sp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7F1E7CF-0BE4-42F7-BFAF-45403A068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713" y="3590925"/>
            <a:ext cx="3788162" cy="2798491"/>
          </a:xfrm>
          <a:prstGeom prst="rect">
            <a:avLst/>
          </a:prstGeom>
        </p:spPr>
      </p:pic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D332D049-2654-4425-98AB-C8C74A42E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488" y="3588834"/>
            <a:ext cx="38004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8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B61C-F247-48C5-B036-E5CEFBED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09" y="499533"/>
            <a:ext cx="9657654" cy="1658198"/>
          </a:xfrm>
        </p:spPr>
        <p:txBody>
          <a:bodyPr/>
          <a:lstStyle/>
          <a:p>
            <a:r>
              <a:rPr lang="en-US" sz="4000" dirty="0" err="1">
                <a:solidFill>
                  <a:schemeClr val="tx1"/>
                </a:solidFill>
                <a:cs typeface="Calibri Light"/>
              </a:rPr>
              <a:t>Funkcijska</a:t>
            </a:r>
            <a:r>
              <a:rPr lang="en-US" sz="4000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en-US" sz="4000" dirty="0" err="1">
                <a:solidFill>
                  <a:schemeClr val="tx1"/>
                </a:solidFill>
                <a:cs typeface="Calibri Light"/>
              </a:rPr>
              <a:t>knjižnica</a:t>
            </a:r>
            <a:r>
              <a:rPr lang="en-US" sz="4000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en-US" sz="4000" dirty="0" err="1">
                <a:solidFill>
                  <a:schemeClr val="tx1"/>
                </a:solidFill>
                <a:cs typeface="Calibri Light"/>
              </a:rPr>
              <a:t>Keras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32" descr="Text&#10;&#10;Description automatically generated">
            <a:extLst>
              <a:ext uri="{FF2B5EF4-FFF2-40B4-BE49-F238E27FC236}">
                <a16:creationId xmlns:a16="http://schemas.microsoft.com/office/drawing/2014/main" id="{B30431A6-0A72-4EB4-B7F6-B703C8F2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" y="6010275"/>
            <a:ext cx="2747381" cy="8498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03EC7F-D258-449F-9D23-29C95FEC3F09}"/>
              </a:ext>
            </a:extLst>
          </p:cNvPr>
          <p:cNvSpPr txBox="1"/>
          <p:nvPr/>
        </p:nvSpPr>
        <p:spPr>
          <a:xfrm>
            <a:off x="4724400" y="641566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Arial"/>
                <a:cs typeface="Arial"/>
              </a:rPr>
              <a:t>Zagreb, 1. </a:t>
            </a:r>
            <a:r>
              <a:rPr lang="en-US" sz="1400" err="1">
                <a:latin typeface="Arial"/>
                <a:cs typeface="Arial"/>
              </a:rPr>
              <a:t>srpnja</a:t>
            </a:r>
            <a:r>
              <a:rPr lang="en-US" sz="1400">
                <a:latin typeface="Arial"/>
                <a:cs typeface="Arial"/>
              </a:rPr>
              <a:t> 2021.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E172C-2928-4A50-8FC3-8BE3A8709EF0}"/>
              </a:ext>
            </a:extLst>
          </p:cNvPr>
          <p:cNvSpPr txBox="1"/>
          <p:nvPr/>
        </p:nvSpPr>
        <p:spPr>
          <a:xfrm>
            <a:off x="9445082" y="620193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latin typeface="Arial"/>
                <a:cs typeface="Arial"/>
              </a:rPr>
              <a:t>Zavod za </a:t>
            </a:r>
            <a:r>
              <a:rPr lang="en-US" sz="1200" err="1">
                <a:latin typeface="Arial"/>
                <a:cs typeface="Arial"/>
              </a:rPr>
              <a:t>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mikroelektroniku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računalne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inteligentne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sustave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4405AA-2AF1-4571-BC5B-54D9EE570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5419725" cy="376618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model = Sequential([</a:t>
            </a:r>
            <a:endParaRPr lang="en-US" dirty="0">
              <a:solidFill>
                <a:schemeClr val="tx1"/>
              </a:solidFill>
              <a:latin typeface="Consolas"/>
              <a:cs typeface="Calibri Light"/>
            </a:endParaRPr>
          </a:p>
          <a:p>
            <a:r>
              <a:rPr lang="en-US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Dense(2),</a:t>
            </a:r>
            <a:endParaRPr lang="en-US" dirty="0">
              <a:solidFill>
                <a:schemeClr val="tx1"/>
              </a:solidFill>
              <a:latin typeface="Consolas"/>
            </a:endParaRPr>
          </a:p>
          <a:p>
            <a:r>
              <a:rPr lang="en-US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Activation('sigmoid'),</a:t>
            </a:r>
            <a:endParaRPr lang="en-US" dirty="0">
              <a:solidFill>
                <a:schemeClr val="tx1"/>
              </a:solidFill>
              <a:latin typeface="Consolas"/>
            </a:endParaRPr>
          </a:p>
          <a:p>
            <a:r>
              <a:rPr lang="en-US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Dense(5),</a:t>
            </a:r>
            <a:endParaRPr lang="en-US" dirty="0">
              <a:solidFill>
                <a:schemeClr val="tx1"/>
              </a:solidFill>
              <a:latin typeface="Consolas"/>
            </a:endParaRPr>
          </a:p>
          <a:p>
            <a:r>
              <a:rPr lang="en-US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Activation('sigmoid'),</a:t>
            </a:r>
            <a:endParaRPr lang="en-US" dirty="0">
              <a:solidFill>
                <a:schemeClr val="tx1"/>
              </a:solidFill>
              <a:latin typeface="Consolas"/>
            </a:endParaRPr>
          </a:p>
          <a:p>
            <a:r>
              <a:rPr lang="en-US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Dense(3),</a:t>
            </a:r>
            <a:endParaRPr lang="en-US" dirty="0">
              <a:solidFill>
                <a:schemeClr val="tx1"/>
              </a:solidFill>
              <a:latin typeface="Consolas"/>
            </a:endParaRPr>
          </a:p>
          <a:p>
            <a:r>
              <a:rPr lang="en-US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Activation('sigmoid'),</a:t>
            </a:r>
            <a:endParaRPr lang="en-US" dirty="0">
              <a:solidFill>
                <a:schemeClr val="tx1"/>
              </a:solidFill>
              <a:latin typeface="Consolas"/>
            </a:endParaRPr>
          </a:p>
          <a:p>
            <a:r>
              <a:rPr lang="en-US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Dense(2)</a:t>
            </a:r>
            <a:endParaRPr lang="en-US" dirty="0">
              <a:solidFill>
                <a:schemeClr val="tx1"/>
              </a:solidFill>
              <a:latin typeface="Consolas"/>
            </a:endParaRPr>
          </a:p>
          <a:p>
            <a:r>
              <a:rPr lang="en-US" dirty="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])</a:t>
            </a:r>
            <a:endParaRPr lang="en-US" dirty="0">
              <a:solidFill>
                <a:schemeClr val="tx1"/>
              </a:solidFill>
              <a:latin typeface="Consolas"/>
            </a:endParaRPr>
          </a:p>
          <a:p>
            <a:br>
              <a:rPr lang="en-US" dirty="0"/>
            </a:br>
            <a:endParaRPr lang="en-US" dirty="0">
              <a:solidFill>
                <a:schemeClr val="tx1"/>
              </a:solidFill>
              <a:latin typeface="Consolas"/>
            </a:endParaRPr>
          </a:p>
          <a:p>
            <a:endParaRPr lang="en-US" dirty="0">
              <a:solidFill>
                <a:schemeClr val="tx1"/>
              </a:solidFill>
              <a:latin typeface="Consolas"/>
              <a:cs typeface="Calibri Light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D7CC09E-B977-444B-BA68-856C62A7B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78" y="1407746"/>
            <a:ext cx="5010614" cy="4191192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5D47B2A1-038D-4DBA-9F9A-94D911AF23E0}"/>
              </a:ext>
            </a:extLst>
          </p:cNvPr>
          <p:cNvSpPr txBox="1"/>
          <p:nvPr/>
        </p:nvSpPr>
        <p:spPr>
          <a:xfrm>
            <a:off x="6276276" y="5542156"/>
            <a:ext cx="5010615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ea typeface="+mn-lt"/>
                <a:cs typeface="+mn-lt"/>
              </a:rPr>
              <a:t>Primjer mreže 2x5x3x2 (izvor: Marko Čupić, Umjetne neuronske mreže, 2018. URL http://java.zemris.fer.hr/ nastava/ui/ann/ann-20180604.pdf)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28000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303034"/>
      </a:dk2>
      <a:lt2>
        <a:srgbClr val="DFDFE4"/>
      </a:lt2>
      <a:accent1>
        <a:srgbClr val="00AEEF"/>
      </a:accent1>
      <a:accent2>
        <a:srgbClr val="8CC600"/>
      </a:accent2>
      <a:accent3>
        <a:srgbClr val="FFBE00"/>
      </a:accent3>
      <a:accent4>
        <a:srgbClr val="FF0097"/>
      </a:accent4>
      <a:accent5>
        <a:srgbClr val="0071BC"/>
      </a:accent5>
      <a:accent6>
        <a:srgbClr val="FF8600"/>
      </a:accent6>
      <a:hlink>
        <a:srgbClr val="2424F0"/>
      </a:hlink>
      <a:folHlink>
        <a:srgbClr val="808080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9FF7CA0D-8839-4012-B51C-B152F9BD65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CB2DDFE-C560-4905-893D-B7224A7CBEE1}">
  <we:reference id="WA200002290" version="1.0.0.3" store="en-US" storeType="omex"/>
  <we:alternateReferences/>
  <we:properties>
    <we:property name="nextMathId" value="&quot;3&quot;"/>
    <we:property name="sidebarState" value="&quot;[false,true,true,true]&quot;"/>
    <we:property name="userEmail" value="&quot;dino.grgic1@gmail.com&quot;"/>
    <we:property name="anonymousId" value="&quot;12856849c65e24e9faab168f4&quot;"/>
    <we:property name="mathList" value="[{&quot;id&quot;:&quot;2&quot;,&quot;code&quot;:&quot;$\\neq$&quot;,&quot;font&quot;:{&quot;size&quot;:12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</TotalTime>
  <Words>763</Words>
  <Application>Microsoft Office PowerPoint</Application>
  <PresentationFormat>Widescreen</PresentationFormat>
  <Paragraphs>128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 Light</vt:lpstr>
      <vt:lpstr>Consolas</vt:lpstr>
      <vt:lpstr>Metropolitan</vt:lpstr>
      <vt:lpstr>PowerPoint Presentation</vt:lpstr>
      <vt:lpstr>Sadržaj</vt:lpstr>
      <vt:lpstr>Opis zadatka</vt:lpstr>
      <vt:lpstr>Programski paket za simulaciju robota Webots</vt:lpstr>
      <vt:lpstr>PowerPoint Presentation</vt:lpstr>
      <vt:lpstr>Umjetne neuronske mreže</vt:lpstr>
      <vt:lpstr>Umjetni neuron</vt:lpstr>
      <vt:lpstr>PowerPoint Presentation</vt:lpstr>
      <vt:lpstr>Funkcijska knjižnica Keras</vt:lpstr>
      <vt:lpstr>Implementacija</vt:lpstr>
      <vt:lpstr>Set podataka za hodanje</vt:lpstr>
      <vt:lpstr>Funkcijska regresija funkcije servo motora po vremenu 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Dino Grgić</cp:lastModifiedBy>
  <cp:revision>51</cp:revision>
  <dcterms:created xsi:type="dcterms:W3CDTF">2021-06-30T09:17:31Z</dcterms:created>
  <dcterms:modified xsi:type="dcterms:W3CDTF">2021-07-01T10:35:41Z</dcterms:modified>
</cp:coreProperties>
</file>